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63" d="100"/>
          <a:sy n="63" d="100"/>
        </p:scale>
        <p:origin x="73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35ADB-5008-4ECB-AE42-E14CAED7700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B2FF6-24DD-4239-9CF8-26ECD1F1E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BF8B4-B471-4532-BD29-8D96000BCF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5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BF8B4-B471-4532-BD29-8D96000BCF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54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BF8B4-B471-4532-BD29-8D96000BCF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5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52F5-876A-4A1D-ACE0-04A798D1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A1C66-4B70-4674-9744-EB8BD2645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DF1A7-D675-4629-90F0-B0D0C444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23491-2B8E-4279-9886-0395A650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94030-3D17-4EC0-883A-8845BEEB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E84A-7538-4303-97F2-170C48B9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B646D-659E-459B-8AED-58A507763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FACDB-1CFA-4162-84EB-C5CA366E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2397D-9C0D-4AD7-9E3B-B7D89F52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CC2A-0318-474F-82E7-459DE497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3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2535F-5C22-4330-B5DC-FA3B94444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21BA8-0EA6-4203-9982-1ACDCAC31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B700-58FF-4DC0-AC8D-3A9E369C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F2AA-AEE3-4D13-8778-134B2025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6EA45-BBC7-4B70-A3E0-524AB52A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1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603E-C5B3-4611-AC7E-6277A96F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9504-5604-45F9-9566-4CF76A01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19FF5-2327-4165-8950-3EB8671E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E2733-0CB4-4EA1-AFCC-C7F44433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300E-9419-417D-B024-5EA19A3F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58AE-2413-4077-B581-34467662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E46B3-AC29-4C4B-9B46-64CA63CAA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05C3-4FC6-4151-BB71-8EF37A47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5CC-153E-46E1-9F17-59F0491D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467B9-D266-42FD-A6A6-EB38EBBF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672EE-2D06-4522-B422-6D87E70D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BFF55-E67B-4408-9968-46D2B5013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7243B-52C8-48D8-87D1-0E4A8033E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BCA16-2D6B-4517-8071-D424696B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4FDB2-83D6-47C7-8D6F-D03A3870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53B67-BF7C-42D9-87A5-0B7051DA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A128-2DAD-40DD-8751-23F02663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6A02D-12E8-4F85-B08B-7EE8A027D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7B80-AA90-4BE7-A78C-67799BD68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A1F175-4037-4904-B0AE-040E292D3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26F55-9729-4EB9-8F80-A0AA75E85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BE89B-78F7-47C3-93BA-965E7763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DBEAD-A99A-4A5C-A9C1-8B75F695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EC009-BCD9-4750-85CC-9060DA5C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D1D6-E511-4493-9D45-5A9FC592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46A0F-E99F-4FA4-AC27-ADE2F78B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51ECB-5EBC-4D77-9A9A-66B41220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83B75-5D9B-4960-BF5C-47A90720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28CCC-16E7-4677-8EC5-25EBCBF1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4D03B-567E-4E01-B38B-BEBF0E5F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87A02-61F5-4891-A926-EB13FDD4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0827-1952-4B7A-975C-69BBD25D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62280-017E-4719-A73C-9A981210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6C604-D5DE-4C37-BE21-10224D8A2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957B3-6AB6-4533-9288-877CCC2D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78675-4019-4A97-8B19-FB423906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575C8-72EE-4FEB-897C-7E43C4BF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6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5D83-8943-419F-8CB7-091CAE74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0D740-1C12-4CEA-9FDA-B969FFF89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AC118-5681-42CB-BDC7-882D84F86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5D62B-1738-4ABD-80D0-86EDAD63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49AB1-206A-4610-80D2-D44D09D2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678BF-D405-4CD5-BC4F-8E78252B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54A59-7D0E-4C6F-9FCD-CC2381CB7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9C7E5-6090-4242-A6CE-2D9EA330A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F28F8-2DC5-4147-AF82-681407406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A4C0-FB05-4A48-A368-544B97B9FB28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91576-ED21-4239-9BB2-002318C8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19974-2B50-44BF-B434-94EA65157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5E2D-BDDE-4C9B-A60A-9F9683F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2">
            <a:extLst>
              <a:ext uri="{FF2B5EF4-FFF2-40B4-BE49-F238E27FC236}">
                <a16:creationId xmlns:a16="http://schemas.microsoft.com/office/drawing/2014/main" id="{2C5E46D7-6C2A-48A4-AF9C-39BEB8027203}"/>
              </a:ext>
            </a:extLst>
          </p:cNvPr>
          <p:cNvSpPr txBox="1">
            <a:spLocks/>
          </p:cNvSpPr>
          <p:nvPr/>
        </p:nvSpPr>
        <p:spPr>
          <a:xfrm>
            <a:off x="-8484" y="-118161"/>
            <a:ext cx="3097642" cy="6858000"/>
          </a:xfrm>
          <a:prstGeom prst="rect">
            <a:avLst/>
          </a:prstGeom>
          <a:solidFill>
            <a:srgbClr val="203864"/>
          </a:solidFill>
        </p:spPr>
        <p:txBody>
          <a:bodyPr lIns="457200" anchor="ctr"/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705" b="0" kern="1200" cap="none" spc="-100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600" b="0" i="0" u="none" strike="noStrike" kern="1200" cap="none" spc="-10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Segoe U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AD5AA1B-52AB-46A8-85F1-A80592985269}"/>
              </a:ext>
            </a:extLst>
          </p:cNvPr>
          <p:cNvSpPr/>
          <p:nvPr/>
        </p:nvSpPr>
        <p:spPr bwMode="auto">
          <a:xfrm>
            <a:off x="367254" y="523841"/>
            <a:ext cx="2375946" cy="78790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32472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Solution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Assessments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237EB38-A286-4EE4-82D7-9A15B42D9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158" y="3593131"/>
            <a:ext cx="733275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Rufat Azizov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 Assessment Lead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Microsoft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Azerbaijan | Belarus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Mobile: +994 50 291 79 80| e-mail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a-ruaziz@microsoft.com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 descr="Description: MS-sign">
            <a:extLst>
              <a:ext uri="{FF2B5EF4-FFF2-40B4-BE49-F238E27FC236}">
                <a16:creationId xmlns:a16="http://schemas.microsoft.com/office/drawing/2014/main" id="{4CC2369F-5B28-4650-A664-BD1DF4DE3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987" y="5776173"/>
            <a:ext cx="2363723" cy="8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78013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2">
            <a:extLst>
              <a:ext uri="{FF2B5EF4-FFF2-40B4-BE49-F238E27FC236}">
                <a16:creationId xmlns:a16="http://schemas.microsoft.com/office/drawing/2014/main" id="{2C5E46D7-6C2A-48A4-AF9C-39BEB8027203}"/>
              </a:ext>
            </a:extLst>
          </p:cNvPr>
          <p:cNvSpPr txBox="1">
            <a:spLocks/>
          </p:cNvSpPr>
          <p:nvPr/>
        </p:nvSpPr>
        <p:spPr>
          <a:xfrm>
            <a:off x="0" y="-118161"/>
            <a:ext cx="3097642" cy="6858000"/>
          </a:xfrm>
          <a:prstGeom prst="rect">
            <a:avLst/>
          </a:prstGeom>
          <a:solidFill>
            <a:srgbClr val="203864"/>
          </a:solidFill>
        </p:spPr>
        <p:txBody>
          <a:bodyPr lIns="457200" anchor="ctr"/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705" b="0" kern="1200" cap="none" spc="-100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600" b="0" i="0" u="none" strike="noStrike" kern="1200" cap="none" spc="-10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Segoe UI" pitchFamily="34" charset="0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0806CAC7-4DB8-4BFE-B538-32F5BE4E5D9B}"/>
              </a:ext>
            </a:extLst>
          </p:cNvPr>
          <p:cNvGrpSpPr/>
          <p:nvPr/>
        </p:nvGrpSpPr>
        <p:grpSpPr>
          <a:xfrm>
            <a:off x="4432301" y="96851"/>
            <a:ext cx="6512048" cy="6628830"/>
            <a:chOff x="5258015" y="303914"/>
            <a:chExt cx="6105219" cy="6214703"/>
          </a:xfrm>
        </p:grpSpPr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31133B16-4D9D-49C9-ABA4-D934E9CA3FD0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7526758"/>
                <a:gd name="adj2" fmla="val 973290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56" name="Partial Circle 55">
              <a:extLst>
                <a:ext uri="{FF2B5EF4-FFF2-40B4-BE49-F238E27FC236}">
                  <a16:creationId xmlns:a16="http://schemas.microsoft.com/office/drawing/2014/main" id="{ED8E166E-C66A-4B84-882E-DB072EC62D08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9712301"/>
                <a:gd name="adj2" fmla="val 1213622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57" name="Partial Circle 56">
              <a:extLst>
                <a:ext uri="{FF2B5EF4-FFF2-40B4-BE49-F238E27FC236}">
                  <a16:creationId xmlns:a16="http://schemas.microsoft.com/office/drawing/2014/main" id="{10603800-488C-4AA9-800D-D30043D5A2F0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11892073"/>
                <a:gd name="adj2" fmla="val 14043148"/>
              </a:avLst>
            </a:prstGeom>
            <a:solidFill>
              <a:schemeClr val="accent4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58" name="Partial Circle 57">
              <a:extLst>
                <a:ext uri="{FF2B5EF4-FFF2-40B4-BE49-F238E27FC236}">
                  <a16:creationId xmlns:a16="http://schemas.microsoft.com/office/drawing/2014/main" id="{4CB99A4A-F759-4B59-9BDB-EC0431E31E94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14040273"/>
                <a:gd name="adj2" fmla="val 16217409"/>
              </a:avLst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59" name="Partial Circle 58">
              <a:extLst>
                <a:ext uri="{FF2B5EF4-FFF2-40B4-BE49-F238E27FC236}">
                  <a16:creationId xmlns:a16="http://schemas.microsoft.com/office/drawing/2014/main" id="{EAEA5DC5-2063-4162-97E0-5FD9003B648B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16169224"/>
                <a:gd name="adj2" fmla="val 18360197"/>
              </a:avLst>
            </a:prstGeom>
            <a:solidFill>
              <a:schemeClr val="tx1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0" name="Partial Circle 59">
              <a:extLst>
                <a:ext uri="{FF2B5EF4-FFF2-40B4-BE49-F238E27FC236}">
                  <a16:creationId xmlns:a16="http://schemas.microsoft.com/office/drawing/2014/main" id="{CD8CC582-A9B9-4BD7-AB27-277A0435B65C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18359201"/>
                <a:gd name="adj2" fmla="val 20520520"/>
              </a:avLst>
            </a:prstGeom>
            <a:solidFill>
              <a:srgbClr val="203864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1" name="Partial Circle 60">
              <a:extLst>
                <a:ext uri="{FF2B5EF4-FFF2-40B4-BE49-F238E27FC236}">
                  <a16:creationId xmlns:a16="http://schemas.microsoft.com/office/drawing/2014/main" id="{77059407-4688-470B-9593-7E626491486D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20513883"/>
                <a:gd name="adj2" fmla="val 1771868"/>
              </a:avLst>
            </a:prstGeom>
            <a:solidFill>
              <a:srgbClr val="FF8B02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3" name="Partial Circle 62">
              <a:extLst>
                <a:ext uri="{FF2B5EF4-FFF2-40B4-BE49-F238E27FC236}">
                  <a16:creationId xmlns:a16="http://schemas.microsoft.com/office/drawing/2014/main" id="{80E071D2-407D-49F1-B543-AB22F72E665B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3172760"/>
                <a:gd name="adj2" fmla="val 537228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4" name="Partial Circle 63">
              <a:extLst>
                <a:ext uri="{FF2B5EF4-FFF2-40B4-BE49-F238E27FC236}">
                  <a16:creationId xmlns:a16="http://schemas.microsoft.com/office/drawing/2014/main" id="{51E825CB-6D2C-4FF4-AD2D-29DCAECE86CA}"/>
                </a:ext>
              </a:extLst>
            </p:cNvPr>
            <p:cNvSpPr/>
            <p:nvPr/>
          </p:nvSpPr>
          <p:spPr bwMode="black">
            <a:xfrm>
              <a:off x="5647347" y="736601"/>
              <a:ext cx="5366246" cy="5384801"/>
            </a:xfrm>
            <a:prstGeom prst="pie">
              <a:avLst>
                <a:gd name="adj1" fmla="val 5362683"/>
                <a:gd name="adj2" fmla="val 752473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5" name="Partial Circle 64">
              <a:extLst>
                <a:ext uri="{FF2B5EF4-FFF2-40B4-BE49-F238E27FC236}">
                  <a16:creationId xmlns:a16="http://schemas.microsoft.com/office/drawing/2014/main" id="{1ADF64E2-FE5E-49A3-990E-740B6278F7D2}"/>
                </a:ext>
              </a:extLst>
            </p:cNvPr>
            <p:cNvSpPr/>
            <p:nvPr/>
          </p:nvSpPr>
          <p:spPr bwMode="black">
            <a:xfrm>
              <a:off x="5652891" y="736600"/>
              <a:ext cx="5366246" cy="5384801"/>
            </a:xfrm>
            <a:prstGeom prst="pie">
              <a:avLst>
                <a:gd name="adj1" fmla="val 1087232"/>
                <a:gd name="adj2" fmla="val 3230064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1265D0E-9A0E-48A9-9387-1B33BB3E3E9A}"/>
                </a:ext>
              </a:extLst>
            </p:cNvPr>
            <p:cNvSpPr txBox="1"/>
            <p:nvPr/>
          </p:nvSpPr>
          <p:spPr>
            <a:xfrm rot="20510709">
              <a:off x="7023503" y="1736554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4119765"/>
                </a:avLst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Helps customer understand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their current readiness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for GDPR and the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necessary steps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toward improvement.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07E631B-26BC-4313-9D61-0B4A0938128F}"/>
                </a:ext>
              </a:extLst>
            </p:cNvPr>
            <p:cNvSpPr/>
            <p:nvPr/>
          </p:nvSpPr>
          <p:spPr bwMode="black">
            <a:xfrm>
              <a:off x="6663807" y="1763741"/>
              <a:ext cx="3330522" cy="3330522"/>
            </a:xfrm>
            <a:prstGeom prst="ellipse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ABC8255-E2C9-4E6F-8403-379411420873}"/>
                </a:ext>
              </a:extLst>
            </p:cNvPr>
            <p:cNvSpPr/>
            <p:nvPr/>
          </p:nvSpPr>
          <p:spPr>
            <a:xfrm rot="20467896">
              <a:off x="6852708" y="1091202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2200234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GDPR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3D60A97-CFD1-41DC-B3F5-BF071258D13F}"/>
                </a:ext>
              </a:extLst>
            </p:cNvPr>
            <p:cNvSpPr/>
            <p:nvPr/>
          </p:nvSpPr>
          <p:spPr>
            <a:xfrm rot="925316">
              <a:off x="8274865" y="1154998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3821829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Contract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Optimization 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B280571-A654-4401-9549-AFD6D6B13198}"/>
                </a:ext>
              </a:extLst>
            </p:cNvPr>
            <p:cNvSpPr txBox="1"/>
            <p:nvPr/>
          </p:nvSpPr>
          <p:spPr>
            <a:xfrm rot="1071426">
              <a:off x="7669058" y="1745633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3903124"/>
                </a:avLst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 Helps customers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understand their Microsoft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contract, licensing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position and optimize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related investments.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5147FF1-7AD7-4091-97DB-8BF4B9CF55C9}"/>
                </a:ext>
              </a:extLst>
            </p:cNvPr>
            <p:cNvSpPr/>
            <p:nvPr/>
          </p:nvSpPr>
          <p:spPr>
            <a:xfrm rot="3461327">
              <a:off x="9384394" y="1967765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3821829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Workplace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Modernization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1A12741-6E4A-42A2-9266-64FD5D606DB4}"/>
                </a:ext>
              </a:extLst>
            </p:cNvPr>
            <p:cNvSpPr txBox="1"/>
            <p:nvPr/>
          </p:nvSpPr>
          <p:spPr>
            <a:xfrm rot="3621528">
              <a:off x="8224785" y="2151616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4323936"/>
                </a:avLst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Focuses on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migrating to or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implementing a software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as a Service (SaaS)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Strategy.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anose="020B050204020402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6F7E495-2EB3-4D04-B695-CFFA294A9337}"/>
                </a:ext>
              </a:extLst>
            </p:cNvPr>
            <p:cNvSpPr/>
            <p:nvPr/>
          </p:nvSpPr>
          <p:spPr>
            <a:xfrm rot="5633577">
              <a:off x="9876341" y="3199918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3821829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Cybersecurity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745C986-F11C-435C-98D2-4F066ADF6362}"/>
                </a:ext>
              </a:extLst>
            </p:cNvPr>
            <p:cNvSpPr txBox="1"/>
            <p:nvPr/>
          </p:nvSpPr>
          <p:spPr>
            <a:xfrm rot="5888296">
              <a:off x="8454440" y="2873096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4374676"/>
                </a:avLst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Takes a comprehensive</a:t>
              </a:r>
              <a:b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look  at customers’</a:t>
              </a:r>
              <a:b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cybersecurity</a:t>
              </a:r>
              <a:b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infrastructure.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5C05601-BA24-4B0A-9E14-40E8317CF05D}"/>
                </a:ext>
              </a:extLst>
            </p:cNvPr>
            <p:cNvSpPr/>
            <p:nvPr/>
          </p:nvSpPr>
          <p:spPr>
            <a:xfrm rot="18440214">
              <a:off x="9345461" y="4490835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3387651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Infrastructure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Optimization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4091D1D-9481-435F-84B1-42E6386E4B47}"/>
                </a:ext>
              </a:extLst>
            </p:cNvPr>
            <p:cNvSpPr/>
            <p:nvPr/>
          </p:nvSpPr>
          <p:spPr>
            <a:xfrm rot="18243134">
              <a:off x="8896912" y="4158382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37208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Helps customers access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and prioritize their current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server workloads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and applications.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9D26ABD-1117-425D-9C7D-D2311BBA1233}"/>
                </a:ext>
              </a:extLst>
            </p:cNvPr>
            <p:cNvSpPr/>
            <p:nvPr/>
          </p:nvSpPr>
          <p:spPr>
            <a:xfrm rot="20453302">
              <a:off x="8278526" y="5301715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828815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Data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Optimization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2C85BF23-0553-4F98-BA99-1B42C9D84ABE}"/>
                </a:ext>
              </a:extLst>
            </p:cNvPr>
            <p:cNvSpPr/>
            <p:nvPr/>
          </p:nvSpPr>
          <p:spPr>
            <a:xfrm rot="20342279">
              <a:off x="8123676" y="4747368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37208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 Lets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customers get the most out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of their server and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data center investments.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B2636E9-ADAA-4292-9F1B-45E79B114FCB}"/>
                </a:ext>
              </a:extLst>
            </p:cNvPr>
            <p:cNvSpPr/>
            <p:nvPr/>
          </p:nvSpPr>
          <p:spPr>
            <a:xfrm rot="1277010">
              <a:off x="6918020" y="5294184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3179296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Cloud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Economics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E2933A1-D330-46B0-AE63-B93A590C91A3}"/>
                </a:ext>
              </a:extLst>
            </p:cNvPr>
            <p:cNvSpPr/>
            <p:nvPr/>
          </p:nvSpPr>
          <p:spPr>
            <a:xfrm rot="1075058">
              <a:off x="7167079" y="4737329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54324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Provides customers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with no current Cloud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deployments a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comprehensive Assessment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of their IT estate.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FFD059F-6CD6-45E9-8E44-F5DF3B085538}"/>
                </a:ext>
              </a:extLst>
            </p:cNvPr>
            <p:cNvSpPr/>
            <p:nvPr/>
          </p:nvSpPr>
          <p:spPr>
            <a:xfrm rot="3410558">
              <a:off x="5828847" y="4504801"/>
              <a:ext cx="1395680" cy="314730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212904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SAP on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Azure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DE48EBD4-C78B-41A4-8866-8E3F3C0FA604}"/>
                </a:ext>
              </a:extLst>
            </p:cNvPr>
            <p:cNvSpPr/>
            <p:nvPr/>
          </p:nvSpPr>
          <p:spPr>
            <a:xfrm rot="3409501">
              <a:off x="6311902" y="4194534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2358368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(11/1/2019) Gives customers a strategic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plan to migrate mission-critical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SAP systems to Azure.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A1D0807-0FC0-4C5B-8267-C606806D6512}"/>
                </a:ext>
              </a:extLst>
            </p:cNvPr>
            <p:cNvSpPr/>
            <p:nvPr/>
          </p:nvSpPr>
          <p:spPr>
            <a:xfrm rot="16200000">
              <a:off x="5522653" y="3199917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3821829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Azure Cost</a:t>
              </a:r>
              <a:b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Control 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AED11E3-05C6-4595-8AB4-FE369E3A94A2}"/>
                </a:ext>
              </a:extLst>
            </p:cNvPr>
            <p:cNvSpPr txBox="1"/>
            <p:nvPr/>
          </p:nvSpPr>
          <p:spPr>
            <a:xfrm rot="16200000">
              <a:off x="6132302" y="2781272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4017307"/>
                </a:avLst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(11/1/2019) Manages cloud spending to</a:t>
              </a:r>
              <a:b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improve financial governance</a:t>
              </a:r>
              <a:b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customer’s Azure solutions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9A31830-23DC-4530-8946-4564D3A4A352}"/>
                </a:ext>
              </a:extLst>
            </p:cNvPr>
            <p:cNvSpPr/>
            <p:nvPr/>
          </p:nvSpPr>
          <p:spPr>
            <a:xfrm rot="18272051">
              <a:off x="5819483" y="1843707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3047729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Teams 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AD891EE-AB37-402E-8604-16E85A75FB86}"/>
                </a:ext>
              </a:extLst>
            </p:cNvPr>
            <p:cNvSpPr txBox="1"/>
            <p:nvPr/>
          </p:nvSpPr>
          <p:spPr>
            <a:xfrm rot="18425783">
              <a:off x="6413940" y="2090468"/>
              <a:ext cx="1946782" cy="13098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prstTxWarp prst="textArchUp">
                <a:avLst>
                  <a:gd name="adj" fmla="val 14084903"/>
                </a:avLst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(11/1/2019) Support’s customer’s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cross-team collaboration</a:t>
              </a:r>
              <a:b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Times New Roman" panose="02020603050405020304" pitchFamily="18" charset="0"/>
                </a:rPr>
                <a:t>with Microsoft Teams</a:t>
              </a: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CB6CCC4B-9E28-401A-92D4-9BEA6ED66824}"/>
                </a:ext>
              </a:extLst>
            </p:cNvPr>
            <p:cNvGrpSpPr/>
            <p:nvPr/>
          </p:nvGrpSpPr>
          <p:grpSpPr>
            <a:xfrm>
              <a:off x="7355218" y="2455151"/>
              <a:ext cx="1947702" cy="1947701"/>
              <a:chOff x="5547010" y="3222182"/>
              <a:chExt cx="1097980" cy="1097980"/>
            </a:xfrm>
          </p:grpSpPr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72087724-B58E-4CAC-8E27-552919900C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34096" t="32493" r="34096" b="30913"/>
              <a:stretch>
                <a:fillRect/>
              </a:stretch>
            </p:blipFill>
            <p:spPr>
              <a:xfrm>
                <a:off x="5547010" y="3222182"/>
                <a:ext cx="1097980" cy="1097980"/>
              </a:xfrm>
              <a:custGeom>
                <a:avLst/>
                <a:gdLst>
                  <a:gd name="connsiteX0" fmla="*/ 882345 w 1764690"/>
                  <a:gd name="connsiteY0" fmla="*/ 0 h 1764690"/>
                  <a:gd name="connsiteX1" fmla="*/ 1764690 w 1764690"/>
                  <a:gd name="connsiteY1" fmla="*/ 882345 h 1764690"/>
                  <a:gd name="connsiteX2" fmla="*/ 882345 w 1764690"/>
                  <a:gd name="connsiteY2" fmla="*/ 1764690 h 1764690"/>
                  <a:gd name="connsiteX3" fmla="*/ 0 w 1764690"/>
                  <a:gd name="connsiteY3" fmla="*/ 882345 h 1764690"/>
                  <a:gd name="connsiteX4" fmla="*/ 882345 w 1764690"/>
                  <a:gd name="connsiteY4" fmla="*/ 0 h 176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4690" h="1764690">
                    <a:moveTo>
                      <a:pt x="882345" y="0"/>
                    </a:moveTo>
                    <a:cubicBezTo>
                      <a:pt x="1369651" y="0"/>
                      <a:pt x="1764690" y="395039"/>
                      <a:pt x="1764690" y="882345"/>
                    </a:cubicBezTo>
                    <a:cubicBezTo>
                      <a:pt x="1764690" y="1369651"/>
                      <a:pt x="1369651" y="1764690"/>
                      <a:pt x="882345" y="1764690"/>
                    </a:cubicBezTo>
                    <a:cubicBezTo>
                      <a:pt x="395039" y="1764690"/>
                      <a:pt x="0" y="1369651"/>
                      <a:pt x="0" y="882345"/>
                    </a:cubicBezTo>
                    <a:cubicBezTo>
                      <a:pt x="0" y="395039"/>
                      <a:pt x="395039" y="0"/>
                      <a:pt x="882345" y="0"/>
                    </a:cubicBezTo>
                    <a:close/>
                  </a:path>
                </a:pathLst>
              </a:custGeom>
            </p:spPr>
          </p:pic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C60FACC7-1686-4A6C-937C-54C88D9A61DB}"/>
                  </a:ext>
                </a:extLst>
              </p:cNvPr>
              <p:cNvSpPr/>
              <p:nvPr/>
            </p:nvSpPr>
            <p:spPr bwMode="black">
              <a:xfrm>
                <a:off x="5547010" y="3222182"/>
                <a:ext cx="1097980" cy="109798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txBody>
              <a:bodyPr rot="0" spcFirstLastPara="0" vertOverflow="overflow" horzOverflow="overflow" vert="horz" wrap="square" lIns="69953" tIns="34976" rIns="69953" bIns="349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55F6F54-675E-4E98-B5B3-804704DD7459}"/>
                </a:ext>
              </a:extLst>
            </p:cNvPr>
            <p:cNvSpPr/>
            <p:nvPr/>
          </p:nvSpPr>
          <p:spPr>
            <a:xfrm rot="1017948">
              <a:off x="6971155" y="2344398"/>
              <a:ext cx="2573645" cy="2575723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617642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Is this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contract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best?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102B93F-5C10-4B1D-9EF9-47270C9A1E07}"/>
                </a:ext>
              </a:extLst>
            </p:cNvPr>
            <p:cNvSpPr/>
            <p:nvPr/>
          </p:nvSpPr>
          <p:spPr>
            <a:xfrm rot="3544879">
              <a:off x="6798938" y="2176910"/>
              <a:ext cx="2573644" cy="2575723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546020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What can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I migrate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now?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D809141-C4FB-4084-9D4A-BDAFC48D0609}"/>
                </a:ext>
              </a:extLst>
            </p:cNvPr>
            <p:cNvSpPr/>
            <p:nvPr/>
          </p:nvSpPr>
          <p:spPr>
            <a:xfrm rot="5400000">
              <a:off x="6829034" y="2169846"/>
              <a:ext cx="2573644" cy="2575723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795560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Am I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safe?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C58D9311-A82D-4B47-855D-C4DC98E49C71}"/>
                </a:ext>
              </a:extLst>
            </p:cNvPr>
            <p:cNvSpPr/>
            <p:nvPr/>
          </p:nvSpPr>
          <p:spPr>
            <a:xfrm rot="18276891">
              <a:off x="8355838" y="3767476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4269071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How do I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move to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the cloud?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249805B8-4BDF-4315-AC08-D0E7CF3D6954}"/>
                </a:ext>
              </a:extLst>
            </p:cNvPr>
            <p:cNvSpPr/>
            <p:nvPr/>
          </p:nvSpPr>
          <p:spPr>
            <a:xfrm rot="20366765">
              <a:off x="7914888" y="4113545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405381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How to I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transition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my servers?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CE1FA6F1-61DA-4151-B99E-D8D92BB59579}"/>
                </a:ext>
              </a:extLst>
            </p:cNvPr>
            <p:cNvSpPr/>
            <p:nvPr/>
          </p:nvSpPr>
          <p:spPr>
            <a:xfrm rot="1126176">
              <a:off x="7375612" y="4129148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4023742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How much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will it cost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to move?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29EB6829-C621-4E61-ABD1-2EBEEE1FA3C9}"/>
                </a:ext>
              </a:extLst>
            </p:cNvPr>
            <p:cNvSpPr/>
            <p:nvPr/>
          </p:nvSpPr>
          <p:spPr>
            <a:xfrm rot="3094093">
              <a:off x="6871408" y="3774519"/>
              <a:ext cx="1395680" cy="392473"/>
            </a:xfrm>
            <a:prstGeom prst="rect">
              <a:avLst/>
            </a:prstGeom>
          </p:spPr>
          <p:txBody>
            <a:bodyPr wrap="none">
              <a:prstTxWarp prst="textArchDown">
                <a:avLst>
                  <a:gd name="adj" fmla="val 3882821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How do we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migrate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Segoe UI" panose="020B0502040204020203" pitchFamily="34" charset="0"/>
                  <a:cs typeface="Times New Roman" panose="02020603050405020304" pitchFamily="18" charset="0"/>
                </a:rPr>
                <a:t>SAP?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ABAB8A3-34B9-42BB-B34D-992956B5C729}"/>
                </a:ext>
              </a:extLst>
            </p:cNvPr>
            <p:cNvSpPr/>
            <p:nvPr/>
          </p:nvSpPr>
          <p:spPr>
            <a:xfrm rot="16200000">
              <a:off x="7264325" y="2111102"/>
              <a:ext cx="2573644" cy="2589055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44437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How can I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manage my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cloud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spending?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F4ADBE55-5F27-482D-8821-05B0A4ECFC3F}"/>
                </a:ext>
              </a:extLst>
            </p:cNvPr>
            <p:cNvSpPr/>
            <p:nvPr/>
          </p:nvSpPr>
          <p:spPr>
            <a:xfrm rot="18245823">
              <a:off x="7212779" y="2189888"/>
              <a:ext cx="2573644" cy="2589055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381996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How can we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work better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together?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6A1CBF5-A45D-4BB9-A655-5E0E23E78512}"/>
                </a:ext>
              </a:extLst>
            </p:cNvPr>
            <p:cNvSpPr/>
            <p:nvPr/>
          </p:nvSpPr>
          <p:spPr>
            <a:xfrm rot="20419119">
              <a:off x="7112044" y="2235442"/>
              <a:ext cx="2573645" cy="2575723"/>
            </a:xfrm>
            <a:prstGeom prst="rect">
              <a:avLst/>
            </a:prstGeom>
          </p:spPr>
          <p:txBody>
            <a:bodyPr anchor="t">
              <a:prstTxWarp prst="textArchUp">
                <a:avLst>
                  <a:gd name="adj" fmla="val 15473623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Am I GDPR</a:t>
              </a:r>
              <a:br>
                <a:rPr kumimoji="0" lang="en-IN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en-IN" sz="1000" b="0" i="0" u="none" strike="noStrike" kern="120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compliant?</a:t>
              </a: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4CEE9DA-A0DD-453E-9D79-3676C4166775}"/>
                </a:ext>
              </a:extLst>
            </p:cNvPr>
            <p:cNvSpPr/>
            <p:nvPr/>
          </p:nvSpPr>
          <p:spPr>
            <a:xfrm>
              <a:off x="8319808" y="303914"/>
              <a:ext cx="538956" cy="538956"/>
            </a:xfrm>
            <a:custGeom>
              <a:avLst/>
              <a:gdLst>
                <a:gd name="connsiteX0" fmla="*/ 0 w 880665"/>
                <a:gd name="connsiteY0" fmla="*/ 440333 h 880665"/>
                <a:gd name="connsiteX1" fmla="*/ 440333 w 880665"/>
                <a:gd name="connsiteY1" fmla="*/ 0 h 880665"/>
                <a:gd name="connsiteX2" fmla="*/ 880666 w 880665"/>
                <a:gd name="connsiteY2" fmla="*/ 440333 h 880665"/>
                <a:gd name="connsiteX3" fmla="*/ 440333 w 880665"/>
                <a:gd name="connsiteY3" fmla="*/ 880666 h 880665"/>
                <a:gd name="connsiteX4" fmla="*/ 0 w 880665"/>
                <a:gd name="connsiteY4" fmla="*/ 440333 h 88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665" h="880665">
                  <a:moveTo>
                    <a:pt x="0" y="440333"/>
                  </a:moveTo>
                  <a:cubicBezTo>
                    <a:pt x="0" y="197144"/>
                    <a:pt x="197144" y="0"/>
                    <a:pt x="440333" y="0"/>
                  </a:cubicBezTo>
                  <a:cubicBezTo>
                    <a:pt x="683522" y="0"/>
                    <a:pt x="880666" y="197144"/>
                    <a:pt x="880666" y="440333"/>
                  </a:cubicBezTo>
                  <a:cubicBezTo>
                    <a:pt x="880666" y="683522"/>
                    <a:pt x="683522" y="880666"/>
                    <a:pt x="440333" y="880666"/>
                  </a:cubicBezTo>
                  <a:cubicBezTo>
                    <a:pt x="197144" y="880666"/>
                    <a:pt x="0" y="683522"/>
                    <a:pt x="0" y="440333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100" tIns="153100" rIns="153100" bIns="153100" numCol="1" spcCol="1270" anchor="ctr" anchorCtr="0">
              <a:noAutofit/>
            </a:bodyPr>
            <a:lstStyle/>
            <a:p>
              <a:pPr marL="0" marR="0" lvl="0" indent="0" algn="ctr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1FDB0F32-EC5A-4FBB-B3CF-AC01B8A4A1A3}"/>
                </a:ext>
              </a:extLst>
            </p:cNvPr>
            <p:cNvGrpSpPr/>
            <p:nvPr/>
          </p:nvGrpSpPr>
          <p:grpSpPr>
            <a:xfrm>
              <a:off x="8456550" y="428980"/>
              <a:ext cx="265472" cy="288825"/>
              <a:chOff x="2782092" y="1624079"/>
              <a:chExt cx="513559" cy="589146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4FBE1B7D-0041-4861-A211-E542CB0AB8F0}"/>
                  </a:ext>
                </a:extLst>
              </p:cNvPr>
              <p:cNvGrpSpPr/>
              <p:nvPr/>
            </p:nvGrpSpPr>
            <p:grpSpPr>
              <a:xfrm>
                <a:off x="2782092" y="1624079"/>
                <a:ext cx="393859" cy="457200"/>
                <a:chOff x="2782092" y="1624079"/>
                <a:chExt cx="393859" cy="457200"/>
              </a:xfrm>
            </p:grpSpPr>
            <p:sp>
              <p:nvSpPr>
                <p:cNvPr id="179" name="Freeform: Shape 178">
                  <a:extLst>
                    <a:ext uri="{FF2B5EF4-FFF2-40B4-BE49-F238E27FC236}">
                      <a16:creationId xmlns:a16="http://schemas.microsoft.com/office/drawing/2014/main" id="{95EE9D81-4ED5-43DA-99C5-A40FAE0BFDEB}"/>
                    </a:ext>
                  </a:extLst>
                </p:cNvPr>
                <p:cNvSpPr/>
                <p:nvPr/>
              </p:nvSpPr>
              <p:spPr>
                <a:xfrm>
                  <a:off x="3026599" y="1624079"/>
                  <a:ext cx="133350" cy="133350"/>
                </a:xfrm>
                <a:custGeom>
                  <a:avLst/>
                  <a:gdLst>
                    <a:gd name="connsiteX0" fmla="*/ 0 w 133350"/>
                    <a:gd name="connsiteY0" fmla="*/ 0 h 133350"/>
                    <a:gd name="connsiteX1" fmla="*/ 0 w 133350"/>
                    <a:gd name="connsiteY1" fmla="*/ 141161 h 133350"/>
                    <a:gd name="connsiteX2" fmla="*/ 139827 w 133350"/>
                    <a:gd name="connsiteY2" fmla="*/ 141161 h 133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3350" h="133350">
                      <a:moveTo>
                        <a:pt x="0" y="0"/>
                      </a:moveTo>
                      <a:lnTo>
                        <a:pt x="0" y="141161"/>
                      </a:lnTo>
                      <a:lnTo>
                        <a:pt x="139827" y="141161"/>
                      </a:ln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9854796C-A51A-4FA1-B5AA-EB333FD5051F}"/>
                    </a:ext>
                  </a:extLst>
                </p:cNvPr>
                <p:cNvSpPr/>
                <p:nvPr/>
              </p:nvSpPr>
              <p:spPr>
                <a:xfrm>
                  <a:off x="3166426" y="1765240"/>
                  <a:ext cx="9525" cy="161925"/>
                </a:xfrm>
                <a:custGeom>
                  <a:avLst/>
                  <a:gdLst>
                    <a:gd name="connsiteX0" fmla="*/ 0 w 0"/>
                    <a:gd name="connsiteY0" fmla="*/ 162020 h 161925"/>
                    <a:gd name="connsiteX1" fmla="*/ 0 w 0"/>
                    <a:gd name="connsiteY1" fmla="*/ 0 h 161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61925">
                      <a:moveTo>
                        <a:pt x="0" y="162020"/>
                      </a:moveTo>
                      <a:lnTo>
                        <a:pt x="0" y="0"/>
                      </a:lnTo>
                    </a:path>
                  </a:pathLst>
                </a:custGeom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: Shape 180">
                  <a:extLst>
                    <a:ext uri="{FF2B5EF4-FFF2-40B4-BE49-F238E27FC236}">
                      <a16:creationId xmlns:a16="http://schemas.microsoft.com/office/drawing/2014/main" id="{C0FD7383-18F3-43AB-889F-07CB1E1AACAD}"/>
                    </a:ext>
                  </a:extLst>
                </p:cNvPr>
                <p:cNvSpPr/>
                <p:nvPr/>
              </p:nvSpPr>
              <p:spPr>
                <a:xfrm>
                  <a:off x="2782092" y="1624079"/>
                  <a:ext cx="381000" cy="457200"/>
                </a:xfrm>
                <a:custGeom>
                  <a:avLst/>
                  <a:gdLst>
                    <a:gd name="connsiteX0" fmla="*/ 384334 w 381000"/>
                    <a:gd name="connsiteY0" fmla="*/ 141161 h 457200"/>
                    <a:gd name="connsiteX1" fmla="*/ 244507 w 381000"/>
                    <a:gd name="connsiteY1" fmla="*/ 0 h 457200"/>
                    <a:gd name="connsiteX2" fmla="*/ 0 w 381000"/>
                    <a:gd name="connsiteY2" fmla="*/ 0 h 457200"/>
                    <a:gd name="connsiteX3" fmla="*/ 0 w 381000"/>
                    <a:gd name="connsiteY3" fmla="*/ 458724 h 457200"/>
                    <a:gd name="connsiteX4" fmla="*/ 228791 w 381000"/>
                    <a:gd name="connsiteY4" fmla="*/ 458724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1000" h="457200">
                      <a:moveTo>
                        <a:pt x="384334" y="141161"/>
                      </a:moveTo>
                      <a:lnTo>
                        <a:pt x="244507" y="0"/>
                      </a:lnTo>
                      <a:lnTo>
                        <a:pt x="0" y="0"/>
                      </a:lnTo>
                      <a:lnTo>
                        <a:pt x="0" y="458724"/>
                      </a:lnTo>
                      <a:lnTo>
                        <a:pt x="228791" y="458724"/>
                      </a:ln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94B46EA1-6778-483E-8BB4-58F38C40F0D0}"/>
                    </a:ext>
                  </a:extLst>
                </p:cNvPr>
                <p:cNvSpPr/>
                <p:nvPr/>
              </p:nvSpPr>
              <p:spPr>
                <a:xfrm>
                  <a:off x="2834575" y="1906400"/>
                  <a:ext cx="238125" cy="9525"/>
                </a:xfrm>
                <a:custGeom>
                  <a:avLst/>
                  <a:gdLst>
                    <a:gd name="connsiteX0" fmla="*/ 0 w 238125"/>
                    <a:gd name="connsiteY0" fmla="*/ 0 h 0"/>
                    <a:gd name="connsiteX1" fmla="*/ 244507 w 23812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38125">
                      <a:moveTo>
                        <a:pt x="0" y="0"/>
                      </a:moveTo>
                      <a:lnTo>
                        <a:pt x="244507" y="0"/>
                      </a:lnTo>
                    </a:path>
                  </a:pathLst>
                </a:custGeom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C878373F-6FEE-4139-BFB4-100C53964197}"/>
                    </a:ext>
                  </a:extLst>
                </p:cNvPr>
                <p:cNvSpPr/>
                <p:nvPr/>
              </p:nvSpPr>
              <p:spPr>
                <a:xfrm>
                  <a:off x="2834575" y="1835820"/>
                  <a:ext cx="238125" cy="9525"/>
                </a:xfrm>
                <a:custGeom>
                  <a:avLst/>
                  <a:gdLst>
                    <a:gd name="connsiteX0" fmla="*/ 0 w 238125"/>
                    <a:gd name="connsiteY0" fmla="*/ 0 h 0"/>
                    <a:gd name="connsiteX1" fmla="*/ 244507 w 23812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38125">
                      <a:moveTo>
                        <a:pt x="0" y="0"/>
                      </a:moveTo>
                      <a:lnTo>
                        <a:pt x="244507" y="0"/>
                      </a:lnTo>
                    </a:path>
                  </a:pathLst>
                </a:custGeom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039FC26F-BB3F-44FC-87E9-52584C732D15}"/>
                    </a:ext>
                  </a:extLst>
                </p:cNvPr>
                <p:cNvSpPr/>
                <p:nvPr/>
              </p:nvSpPr>
              <p:spPr>
                <a:xfrm>
                  <a:off x="2834575" y="1765240"/>
                  <a:ext cx="133350" cy="9525"/>
                </a:xfrm>
                <a:custGeom>
                  <a:avLst/>
                  <a:gdLst>
                    <a:gd name="connsiteX0" fmla="*/ 0 w 133350"/>
                    <a:gd name="connsiteY0" fmla="*/ 0 h 0"/>
                    <a:gd name="connsiteX1" fmla="*/ 139827 w 13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3350">
                      <a:moveTo>
                        <a:pt x="0" y="0"/>
                      </a:moveTo>
                      <a:lnTo>
                        <a:pt x="139827" y="0"/>
                      </a:lnTo>
                    </a:path>
                  </a:pathLst>
                </a:custGeom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6BC325E5-2333-4161-A316-CA477019FE87}"/>
                    </a:ext>
                  </a:extLst>
                </p:cNvPr>
                <p:cNvSpPr/>
                <p:nvPr/>
              </p:nvSpPr>
              <p:spPr>
                <a:xfrm>
                  <a:off x="2834575" y="1694755"/>
                  <a:ext cx="133350" cy="9525"/>
                </a:xfrm>
                <a:custGeom>
                  <a:avLst/>
                  <a:gdLst>
                    <a:gd name="connsiteX0" fmla="*/ 0 w 133350"/>
                    <a:gd name="connsiteY0" fmla="*/ 0 h 0"/>
                    <a:gd name="connsiteX1" fmla="*/ 139827 w 1333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3350">
                      <a:moveTo>
                        <a:pt x="0" y="0"/>
                      </a:moveTo>
                      <a:lnTo>
                        <a:pt x="139827" y="0"/>
                      </a:lnTo>
                    </a:path>
                  </a:pathLst>
                </a:custGeom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E7FA3DB1-22A2-42A5-917A-75D38E9028C8}"/>
                  </a:ext>
                </a:extLst>
              </p:cNvPr>
              <p:cNvGrpSpPr/>
              <p:nvPr/>
            </p:nvGrpSpPr>
            <p:grpSpPr>
              <a:xfrm>
                <a:off x="3029677" y="1946857"/>
                <a:ext cx="265974" cy="266368"/>
                <a:chOff x="3066604" y="1983838"/>
                <a:chExt cx="192119" cy="192405"/>
              </a:xfrm>
            </p:grpSpPr>
            <p:sp>
              <p:nvSpPr>
                <p:cNvPr id="170" name="Freeform: Shape 169">
                  <a:extLst>
                    <a:ext uri="{FF2B5EF4-FFF2-40B4-BE49-F238E27FC236}">
                      <a16:creationId xmlns:a16="http://schemas.microsoft.com/office/drawing/2014/main" id="{6FC30FB0-A1CF-4414-BE18-0616728A8590}"/>
                    </a:ext>
                  </a:extLst>
                </p:cNvPr>
                <p:cNvSpPr/>
                <p:nvPr/>
              </p:nvSpPr>
              <p:spPr>
                <a:xfrm>
                  <a:off x="3082701" y="1998983"/>
                  <a:ext cx="161925" cy="161925"/>
                </a:xfrm>
                <a:custGeom>
                  <a:avLst/>
                  <a:gdLst>
                    <a:gd name="connsiteX0" fmla="*/ 0 w 161925"/>
                    <a:gd name="connsiteY0" fmla="*/ 81915 h 161925"/>
                    <a:gd name="connsiteX1" fmla="*/ 81344 w 161925"/>
                    <a:gd name="connsiteY1" fmla="*/ 0 h 161925"/>
                    <a:gd name="connsiteX2" fmla="*/ 162687 w 161925"/>
                    <a:gd name="connsiteY2" fmla="*/ 81915 h 161925"/>
                    <a:gd name="connsiteX3" fmla="*/ 81344 w 161925"/>
                    <a:gd name="connsiteY3" fmla="*/ 163830 h 161925"/>
                    <a:gd name="connsiteX4" fmla="*/ 0 w 161925"/>
                    <a:gd name="connsiteY4" fmla="*/ 81915 h 161925"/>
                    <a:gd name="connsiteX5" fmla="*/ 0 w 161925"/>
                    <a:gd name="connsiteY5" fmla="*/ 81915 h 161925"/>
                    <a:gd name="connsiteX6" fmla="*/ 0 w 161925"/>
                    <a:gd name="connsiteY6" fmla="*/ 81915 h 161925"/>
                    <a:gd name="connsiteX7" fmla="*/ 0 w 161925"/>
                    <a:gd name="connsiteY7" fmla="*/ 81915 h 161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1925" h="161925">
                      <a:moveTo>
                        <a:pt x="0" y="81915"/>
                      </a:moveTo>
                      <a:cubicBezTo>
                        <a:pt x="0" y="36671"/>
                        <a:pt x="35909" y="0"/>
                        <a:pt x="81344" y="0"/>
                      </a:cubicBezTo>
                      <a:cubicBezTo>
                        <a:pt x="125825" y="0"/>
                        <a:pt x="162687" y="36766"/>
                        <a:pt x="162687" y="81915"/>
                      </a:cubicBezTo>
                      <a:cubicBezTo>
                        <a:pt x="162687" y="127064"/>
                        <a:pt x="126778" y="163830"/>
                        <a:pt x="81344" y="163830"/>
                      </a:cubicBezTo>
                      <a:cubicBezTo>
                        <a:pt x="36862" y="163830"/>
                        <a:pt x="0" y="127159"/>
                        <a:pt x="0" y="81915"/>
                      </a:cubicBezTo>
                      <a:lnTo>
                        <a:pt x="0" y="81915"/>
                      </a:lnTo>
                      <a:lnTo>
                        <a:pt x="0" y="81915"/>
                      </a:lnTo>
                      <a:lnTo>
                        <a:pt x="0" y="81915"/>
                      </a:lnTo>
                      <a:close/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Freeform: Shape 170">
                  <a:extLst>
                    <a:ext uri="{FF2B5EF4-FFF2-40B4-BE49-F238E27FC236}">
                      <a16:creationId xmlns:a16="http://schemas.microsoft.com/office/drawing/2014/main" id="{0FA4F930-984E-49E8-81ED-84BD54D2C8CB}"/>
                    </a:ext>
                  </a:extLst>
                </p:cNvPr>
                <p:cNvSpPr/>
                <p:nvPr/>
              </p:nvSpPr>
              <p:spPr>
                <a:xfrm>
                  <a:off x="3197191" y="1983933"/>
                  <a:ext cx="9525" cy="19050"/>
                </a:xfrm>
                <a:custGeom>
                  <a:avLst/>
                  <a:gdLst>
                    <a:gd name="connsiteX0" fmla="*/ 7525 w 0"/>
                    <a:gd name="connsiteY0" fmla="*/ 0 h 19050"/>
                    <a:gd name="connsiteX1" fmla="*/ 0 w 0"/>
                    <a:gd name="connsiteY1" fmla="*/ 21622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9050">
                      <a:moveTo>
                        <a:pt x="7525" y="0"/>
                      </a:moveTo>
                      <a:cubicBezTo>
                        <a:pt x="0" y="21622"/>
                        <a:pt x="0" y="21622"/>
                        <a:pt x="0" y="21622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Freeform: Shape 171">
                  <a:extLst>
                    <a:ext uri="{FF2B5EF4-FFF2-40B4-BE49-F238E27FC236}">
                      <a16:creationId xmlns:a16="http://schemas.microsoft.com/office/drawing/2014/main" id="{6D192AC4-6608-48B9-88B0-A4EBB7CEFF4B}"/>
                    </a:ext>
                  </a:extLst>
                </p:cNvPr>
                <p:cNvSpPr/>
                <p:nvPr/>
              </p:nvSpPr>
              <p:spPr>
                <a:xfrm>
                  <a:off x="3239673" y="2042322"/>
                  <a:ext cx="19050" cy="9525"/>
                </a:xfrm>
                <a:custGeom>
                  <a:avLst/>
                  <a:gdLst>
                    <a:gd name="connsiteX0" fmla="*/ 26480 w 19050"/>
                    <a:gd name="connsiteY0" fmla="*/ 0 h 0"/>
                    <a:gd name="connsiteX1" fmla="*/ 0 w 19050"/>
                    <a:gd name="connsiteY1" fmla="*/ 8477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050">
                      <a:moveTo>
                        <a:pt x="26480" y="0"/>
                      </a:moveTo>
                      <a:cubicBezTo>
                        <a:pt x="0" y="8477"/>
                        <a:pt x="0" y="8477"/>
                        <a:pt x="0" y="8477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Freeform: Shape 172">
                  <a:extLst>
                    <a:ext uri="{FF2B5EF4-FFF2-40B4-BE49-F238E27FC236}">
                      <a16:creationId xmlns:a16="http://schemas.microsoft.com/office/drawing/2014/main" id="{B0BFE645-E09B-4069-8D94-467AE08315BC}"/>
                    </a:ext>
                  </a:extLst>
                </p:cNvPr>
                <p:cNvSpPr/>
                <p:nvPr/>
              </p:nvSpPr>
              <p:spPr>
                <a:xfrm>
                  <a:off x="3238720" y="2111949"/>
                  <a:ext cx="19050" cy="9525"/>
                </a:xfrm>
                <a:custGeom>
                  <a:avLst/>
                  <a:gdLst>
                    <a:gd name="connsiteX0" fmla="*/ 0 w 19050"/>
                    <a:gd name="connsiteY0" fmla="*/ 0 h 9525"/>
                    <a:gd name="connsiteX1" fmla="*/ 26479 w 19050"/>
                    <a:gd name="connsiteY1" fmla="*/ 10382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050" h="9525">
                      <a:moveTo>
                        <a:pt x="0" y="0"/>
                      </a:moveTo>
                      <a:cubicBezTo>
                        <a:pt x="26479" y="10382"/>
                        <a:pt x="26479" y="10382"/>
                        <a:pt x="26479" y="10382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Freeform: Shape 173">
                  <a:extLst>
                    <a:ext uri="{FF2B5EF4-FFF2-40B4-BE49-F238E27FC236}">
                      <a16:creationId xmlns:a16="http://schemas.microsoft.com/office/drawing/2014/main" id="{BEACC0B9-F7E3-4F98-B01B-4062748FF5DD}"/>
                    </a:ext>
                  </a:extLst>
                </p:cNvPr>
                <p:cNvSpPr/>
                <p:nvPr/>
              </p:nvSpPr>
              <p:spPr>
                <a:xfrm>
                  <a:off x="3196239" y="2156241"/>
                  <a:ext cx="9525" cy="19050"/>
                </a:xfrm>
                <a:custGeom>
                  <a:avLst/>
                  <a:gdLst>
                    <a:gd name="connsiteX0" fmla="*/ 12287 w 9525"/>
                    <a:gd name="connsiteY0" fmla="*/ 24479 h 19050"/>
                    <a:gd name="connsiteX1" fmla="*/ 0 w 9525"/>
                    <a:gd name="connsiteY1" fmla="*/ 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9050">
                      <a:moveTo>
                        <a:pt x="12287" y="24479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5" name="Freeform: Shape 174">
                  <a:extLst>
                    <a:ext uri="{FF2B5EF4-FFF2-40B4-BE49-F238E27FC236}">
                      <a16:creationId xmlns:a16="http://schemas.microsoft.com/office/drawing/2014/main" id="{5E38D550-B803-4583-AEC0-8E6393F90EB9}"/>
                    </a:ext>
                  </a:extLst>
                </p:cNvPr>
                <p:cNvSpPr/>
                <p:nvPr/>
              </p:nvSpPr>
              <p:spPr>
                <a:xfrm>
                  <a:off x="3125183" y="2157193"/>
                  <a:ext cx="9525" cy="19050"/>
                </a:xfrm>
                <a:custGeom>
                  <a:avLst/>
                  <a:gdLst>
                    <a:gd name="connsiteX0" fmla="*/ 0 w 9525"/>
                    <a:gd name="connsiteY0" fmla="*/ 24479 h 19050"/>
                    <a:gd name="connsiteX1" fmla="*/ 10477 w 9525"/>
                    <a:gd name="connsiteY1" fmla="*/ 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9050">
                      <a:moveTo>
                        <a:pt x="0" y="24479"/>
                      </a:moveTo>
                      <a:cubicBezTo>
                        <a:pt x="10477" y="0"/>
                        <a:pt x="10477" y="0"/>
                        <a:pt x="10477" y="0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Freeform: Shape 175">
                  <a:extLst>
                    <a:ext uri="{FF2B5EF4-FFF2-40B4-BE49-F238E27FC236}">
                      <a16:creationId xmlns:a16="http://schemas.microsoft.com/office/drawing/2014/main" id="{6C025A2B-9C88-47EC-A3A2-E4B3CC402E1E}"/>
                    </a:ext>
                  </a:extLst>
                </p:cNvPr>
                <p:cNvSpPr/>
                <p:nvPr/>
              </p:nvSpPr>
              <p:spPr>
                <a:xfrm>
                  <a:off x="3066604" y="2112902"/>
                  <a:ext cx="19050" cy="9525"/>
                </a:xfrm>
                <a:custGeom>
                  <a:avLst/>
                  <a:gdLst>
                    <a:gd name="connsiteX0" fmla="*/ 0 w 19050"/>
                    <a:gd name="connsiteY0" fmla="*/ 9430 h 0"/>
                    <a:gd name="connsiteX1" fmla="*/ 23622 w 190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050">
                      <a:moveTo>
                        <a:pt x="0" y="9430"/>
                      </a:moveTo>
                      <a:cubicBezTo>
                        <a:pt x="23622" y="0"/>
                        <a:pt x="23622" y="0"/>
                        <a:pt x="23622" y="0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Freeform: Shape 176">
                  <a:extLst>
                    <a:ext uri="{FF2B5EF4-FFF2-40B4-BE49-F238E27FC236}">
                      <a16:creationId xmlns:a16="http://schemas.microsoft.com/office/drawing/2014/main" id="{32D2FF1D-5DA6-4C73-85EE-C1D15552D963}"/>
                    </a:ext>
                  </a:extLst>
                </p:cNvPr>
                <p:cNvSpPr/>
                <p:nvPr/>
              </p:nvSpPr>
              <p:spPr>
                <a:xfrm>
                  <a:off x="3066604" y="2042322"/>
                  <a:ext cx="19050" cy="9525"/>
                </a:xfrm>
                <a:custGeom>
                  <a:avLst/>
                  <a:gdLst>
                    <a:gd name="connsiteX0" fmla="*/ 0 w 19050"/>
                    <a:gd name="connsiteY0" fmla="*/ 0 h 0"/>
                    <a:gd name="connsiteX1" fmla="*/ 22670 w 19050"/>
                    <a:gd name="connsiteY1" fmla="*/ 8477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050">
                      <a:moveTo>
                        <a:pt x="0" y="0"/>
                      </a:moveTo>
                      <a:cubicBezTo>
                        <a:pt x="22670" y="8477"/>
                        <a:pt x="22670" y="8477"/>
                        <a:pt x="22670" y="8477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8A936818-8453-424D-A9EB-17FBA25BB67D}"/>
                    </a:ext>
                  </a:extLst>
                </p:cNvPr>
                <p:cNvSpPr/>
                <p:nvPr/>
              </p:nvSpPr>
              <p:spPr>
                <a:xfrm>
                  <a:off x="3124325" y="1983838"/>
                  <a:ext cx="9525" cy="19050"/>
                </a:xfrm>
                <a:custGeom>
                  <a:avLst/>
                  <a:gdLst>
                    <a:gd name="connsiteX0" fmla="*/ 10382 w 9525"/>
                    <a:gd name="connsiteY0" fmla="*/ 20765 h 19050"/>
                    <a:gd name="connsiteX1" fmla="*/ 0 w 9525"/>
                    <a:gd name="connsiteY1" fmla="*/ 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9050">
                      <a:moveTo>
                        <a:pt x="10382" y="20765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noFill/>
                <a:ln w="12700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8DCE2C8-4B7D-4F55-AF29-C115EC3A1D6B}"/>
                </a:ext>
              </a:extLst>
            </p:cNvPr>
            <p:cNvSpPr/>
            <p:nvPr/>
          </p:nvSpPr>
          <p:spPr>
            <a:xfrm>
              <a:off x="9951395" y="987432"/>
              <a:ext cx="560256" cy="560256"/>
            </a:xfrm>
            <a:custGeom>
              <a:avLst/>
              <a:gdLst>
                <a:gd name="connsiteX0" fmla="*/ 0 w 880665"/>
                <a:gd name="connsiteY0" fmla="*/ 440333 h 880665"/>
                <a:gd name="connsiteX1" fmla="*/ 440333 w 880665"/>
                <a:gd name="connsiteY1" fmla="*/ 0 h 880665"/>
                <a:gd name="connsiteX2" fmla="*/ 880666 w 880665"/>
                <a:gd name="connsiteY2" fmla="*/ 440333 h 880665"/>
                <a:gd name="connsiteX3" fmla="*/ 440333 w 880665"/>
                <a:gd name="connsiteY3" fmla="*/ 880666 h 880665"/>
                <a:gd name="connsiteX4" fmla="*/ 0 w 880665"/>
                <a:gd name="connsiteY4" fmla="*/ 440333 h 88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665" h="880665">
                  <a:moveTo>
                    <a:pt x="0" y="440333"/>
                  </a:moveTo>
                  <a:cubicBezTo>
                    <a:pt x="0" y="197144"/>
                    <a:pt x="197144" y="0"/>
                    <a:pt x="440333" y="0"/>
                  </a:cubicBezTo>
                  <a:cubicBezTo>
                    <a:pt x="683522" y="0"/>
                    <a:pt x="880666" y="197144"/>
                    <a:pt x="880666" y="440333"/>
                  </a:cubicBezTo>
                  <a:cubicBezTo>
                    <a:pt x="880666" y="683522"/>
                    <a:pt x="683522" y="880666"/>
                    <a:pt x="440333" y="880666"/>
                  </a:cubicBezTo>
                  <a:cubicBezTo>
                    <a:pt x="197144" y="880666"/>
                    <a:pt x="0" y="683522"/>
                    <a:pt x="0" y="440333"/>
                  </a:cubicBezTo>
                  <a:close/>
                </a:path>
              </a:pathLst>
            </a:custGeom>
            <a:solidFill>
              <a:srgbClr val="203864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100" tIns="153100" rIns="153100" bIns="153100" numCol="1" spcCol="1270" anchor="ctr" anchorCtr="0">
              <a:noAutofit/>
            </a:bodyPr>
            <a:lstStyle/>
            <a:p>
              <a:pPr marL="0" marR="0" lvl="0" indent="0" algn="ctr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87" name="people_3" title="Icon of a person surrounded by brackets">
              <a:extLst>
                <a:ext uri="{FF2B5EF4-FFF2-40B4-BE49-F238E27FC236}">
                  <a16:creationId xmlns:a16="http://schemas.microsoft.com/office/drawing/2014/main" id="{A050DC96-C689-412B-81F6-25F5477AAB9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0098892" y="1129000"/>
              <a:ext cx="265262" cy="277119"/>
            </a:xfrm>
            <a:custGeom>
              <a:avLst/>
              <a:gdLst>
                <a:gd name="T0" fmla="*/ 346 w 346"/>
                <a:gd name="T1" fmla="*/ 265 h 348"/>
                <a:gd name="T2" fmla="*/ 346 w 346"/>
                <a:gd name="T3" fmla="*/ 348 h 348"/>
                <a:gd name="T4" fmla="*/ 263 w 346"/>
                <a:gd name="T5" fmla="*/ 348 h 348"/>
                <a:gd name="T6" fmla="*/ 346 w 346"/>
                <a:gd name="T7" fmla="*/ 83 h 348"/>
                <a:gd name="T8" fmla="*/ 346 w 346"/>
                <a:gd name="T9" fmla="*/ 0 h 348"/>
                <a:gd name="T10" fmla="*/ 263 w 346"/>
                <a:gd name="T11" fmla="*/ 0 h 348"/>
                <a:gd name="T12" fmla="*/ 83 w 346"/>
                <a:gd name="T13" fmla="*/ 0 h 348"/>
                <a:gd name="T14" fmla="*/ 0 w 346"/>
                <a:gd name="T15" fmla="*/ 0 h 348"/>
                <a:gd name="T16" fmla="*/ 0 w 346"/>
                <a:gd name="T17" fmla="*/ 83 h 348"/>
                <a:gd name="T18" fmla="*/ 0 w 346"/>
                <a:gd name="T19" fmla="*/ 265 h 348"/>
                <a:gd name="T20" fmla="*/ 0 w 346"/>
                <a:gd name="T21" fmla="*/ 348 h 348"/>
                <a:gd name="T22" fmla="*/ 83 w 346"/>
                <a:gd name="T23" fmla="*/ 348 h 348"/>
                <a:gd name="T24" fmla="*/ 173 w 346"/>
                <a:gd name="T25" fmla="*/ 184 h 348"/>
                <a:gd name="T26" fmla="*/ 229 w 346"/>
                <a:gd name="T27" fmla="*/ 129 h 348"/>
                <a:gd name="T28" fmla="*/ 173 w 346"/>
                <a:gd name="T29" fmla="*/ 73 h 348"/>
                <a:gd name="T30" fmla="*/ 117 w 346"/>
                <a:gd name="T31" fmla="*/ 129 h 348"/>
                <a:gd name="T32" fmla="*/ 173 w 346"/>
                <a:gd name="T33" fmla="*/ 184 h 348"/>
                <a:gd name="T34" fmla="*/ 262 w 346"/>
                <a:gd name="T35" fmla="*/ 275 h 348"/>
                <a:gd name="T36" fmla="*/ 172 w 346"/>
                <a:gd name="T37" fmla="*/ 184 h 348"/>
                <a:gd name="T38" fmla="*/ 82 w 346"/>
                <a:gd name="T39" fmla="*/ 27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6" h="348">
                  <a:moveTo>
                    <a:pt x="346" y="265"/>
                  </a:moveTo>
                  <a:cubicBezTo>
                    <a:pt x="346" y="348"/>
                    <a:pt x="346" y="348"/>
                    <a:pt x="346" y="348"/>
                  </a:cubicBezTo>
                  <a:cubicBezTo>
                    <a:pt x="263" y="348"/>
                    <a:pt x="263" y="348"/>
                    <a:pt x="263" y="348"/>
                  </a:cubicBezTo>
                  <a:moveTo>
                    <a:pt x="346" y="83"/>
                  </a:moveTo>
                  <a:cubicBezTo>
                    <a:pt x="346" y="0"/>
                    <a:pt x="346" y="0"/>
                    <a:pt x="346" y="0"/>
                  </a:cubicBezTo>
                  <a:cubicBezTo>
                    <a:pt x="263" y="0"/>
                    <a:pt x="263" y="0"/>
                    <a:pt x="263" y="0"/>
                  </a:cubicBezTo>
                  <a:moveTo>
                    <a:pt x="8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moveTo>
                    <a:pt x="0" y="265"/>
                  </a:moveTo>
                  <a:cubicBezTo>
                    <a:pt x="0" y="348"/>
                    <a:pt x="0" y="348"/>
                    <a:pt x="0" y="348"/>
                  </a:cubicBezTo>
                  <a:cubicBezTo>
                    <a:pt x="83" y="348"/>
                    <a:pt x="83" y="348"/>
                    <a:pt x="83" y="348"/>
                  </a:cubicBezTo>
                  <a:moveTo>
                    <a:pt x="173" y="184"/>
                  </a:moveTo>
                  <a:cubicBezTo>
                    <a:pt x="204" y="184"/>
                    <a:pt x="229" y="159"/>
                    <a:pt x="229" y="129"/>
                  </a:cubicBezTo>
                  <a:cubicBezTo>
                    <a:pt x="229" y="98"/>
                    <a:pt x="204" y="73"/>
                    <a:pt x="173" y="73"/>
                  </a:cubicBezTo>
                  <a:cubicBezTo>
                    <a:pt x="142" y="73"/>
                    <a:pt x="117" y="98"/>
                    <a:pt x="117" y="129"/>
                  </a:cubicBezTo>
                  <a:cubicBezTo>
                    <a:pt x="117" y="159"/>
                    <a:pt x="142" y="184"/>
                    <a:pt x="173" y="184"/>
                  </a:cubicBezTo>
                  <a:close/>
                  <a:moveTo>
                    <a:pt x="262" y="275"/>
                  </a:moveTo>
                  <a:cubicBezTo>
                    <a:pt x="262" y="225"/>
                    <a:pt x="222" y="184"/>
                    <a:pt x="172" y="184"/>
                  </a:cubicBezTo>
                  <a:cubicBezTo>
                    <a:pt x="122" y="184"/>
                    <a:pt x="82" y="225"/>
                    <a:pt x="82" y="275"/>
                  </a:cubicBezTo>
                </a:path>
              </a:pathLst>
            </a:custGeom>
            <a:noFill/>
            <a:ln w="12700" cap="sq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69BD9412-1E69-47E8-9339-F7CE2595E314}"/>
                </a:ext>
              </a:extLst>
            </p:cNvPr>
            <p:cNvGrpSpPr/>
            <p:nvPr/>
          </p:nvGrpSpPr>
          <p:grpSpPr>
            <a:xfrm>
              <a:off x="10862596" y="2556230"/>
              <a:ext cx="500638" cy="500638"/>
              <a:chOff x="7146159" y="2979895"/>
              <a:chExt cx="880254" cy="880254"/>
            </a:xfrm>
          </p:grpSpPr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2DF5CC72-CC23-4F9B-899D-C14EF6C0097D}"/>
                  </a:ext>
                </a:extLst>
              </p:cNvPr>
              <p:cNvSpPr/>
              <p:nvPr/>
            </p:nvSpPr>
            <p:spPr>
              <a:xfrm>
                <a:off x="7146159" y="2979895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solidFill>
                <a:srgbClr val="FF8B02"/>
              </a:solidFill>
              <a:ln w="6350" cap="flat" cmpd="sng" algn="ctr">
                <a:solidFill>
                  <a:schemeClr val="bg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ot="0" spcFirstLastPara="0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2" name="shield_3" title="Icon of a shield with an exclamation point inside">
                <a:extLst>
                  <a:ext uri="{FF2B5EF4-FFF2-40B4-BE49-F238E27FC236}">
                    <a16:creationId xmlns:a16="http://schemas.microsoft.com/office/drawing/2014/main" id="{C3693117-7986-4ADF-8D3E-E35E9C62259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349522" y="3171320"/>
                <a:ext cx="473528" cy="497404"/>
              </a:xfrm>
              <a:custGeom>
                <a:avLst/>
                <a:gdLst>
                  <a:gd name="T0" fmla="*/ 55 w 322"/>
                  <a:gd name="T1" fmla="*/ 246 h 329"/>
                  <a:gd name="T2" fmla="*/ 4 w 322"/>
                  <a:gd name="T3" fmla="*/ 101 h 329"/>
                  <a:gd name="T4" fmla="*/ 4 w 322"/>
                  <a:gd name="T5" fmla="*/ 44 h 329"/>
                  <a:gd name="T6" fmla="*/ 72 w 322"/>
                  <a:gd name="T7" fmla="*/ 34 h 329"/>
                  <a:gd name="T8" fmla="*/ 161 w 322"/>
                  <a:gd name="T9" fmla="*/ 0 h 329"/>
                  <a:gd name="T10" fmla="*/ 250 w 322"/>
                  <a:gd name="T11" fmla="*/ 34 h 329"/>
                  <a:gd name="T12" fmla="*/ 318 w 322"/>
                  <a:gd name="T13" fmla="*/ 44 h 329"/>
                  <a:gd name="T14" fmla="*/ 318 w 322"/>
                  <a:gd name="T15" fmla="*/ 101 h 329"/>
                  <a:gd name="T16" fmla="*/ 267 w 322"/>
                  <a:gd name="T17" fmla="*/ 246 h 329"/>
                  <a:gd name="T18" fmla="*/ 161 w 322"/>
                  <a:gd name="T19" fmla="*/ 329 h 329"/>
                  <a:gd name="T20" fmla="*/ 55 w 322"/>
                  <a:gd name="T21" fmla="*/ 246 h 329"/>
                  <a:gd name="T22" fmla="*/ 161 w 322"/>
                  <a:gd name="T23" fmla="*/ 53 h 329"/>
                  <a:gd name="T24" fmla="*/ 161 w 322"/>
                  <a:gd name="T25" fmla="*/ 207 h 329"/>
                  <a:gd name="T26" fmla="*/ 161 w 322"/>
                  <a:gd name="T27" fmla="*/ 231 h 329"/>
                  <a:gd name="T28" fmla="*/ 161 w 322"/>
                  <a:gd name="T29" fmla="*/ 25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2" h="329">
                    <a:moveTo>
                      <a:pt x="55" y="246"/>
                    </a:moveTo>
                    <a:cubicBezTo>
                      <a:pt x="0" y="179"/>
                      <a:pt x="4" y="101"/>
                      <a:pt x="4" y="101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4"/>
                      <a:pt x="38" y="45"/>
                      <a:pt x="72" y="34"/>
                    </a:cubicBezTo>
                    <a:cubicBezTo>
                      <a:pt x="107" y="22"/>
                      <a:pt x="124" y="0"/>
                      <a:pt x="161" y="0"/>
                    </a:cubicBezTo>
                    <a:cubicBezTo>
                      <a:pt x="198" y="0"/>
                      <a:pt x="215" y="22"/>
                      <a:pt x="250" y="34"/>
                    </a:cubicBezTo>
                    <a:cubicBezTo>
                      <a:pt x="284" y="45"/>
                      <a:pt x="318" y="44"/>
                      <a:pt x="318" y="44"/>
                    </a:cubicBezTo>
                    <a:cubicBezTo>
                      <a:pt x="318" y="101"/>
                      <a:pt x="318" y="101"/>
                      <a:pt x="318" y="101"/>
                    </a:cubicBezTo>
                    <a:cubicBezTo>
                      <a:pt x="318" y="101"/>
                      <a:pt x="322" y="179"/>
                      <a:pt x="267" y="246"/>
                    </a:cubicBezTo>
                    <a:cubicBezTo>
                      <a:pt x="234" y="286"/>
                      <a:pt x="161" y="329"/>
                      <a:pt x="161" y="329"/>
                    </a:cubicBezTo>
                    <a:cubicBezTo>
                      <a:pt x="161" y="329"/>
                      <a:pt x="88" y="286"/>
                      <a:pt x="55" y="246"/>
                    </a:cubicBezTo>
                    <a:close/>
                    <a:moveTo>
                      <a:pt x="161" y="53"/>
                    </a:moveTo>
                    <a:cubicBezTo>
                      <a:pt x="161" y="207"/>
                      <a:pt x="161" y="207"/>
                      <a:pt x="161" y="207"/>
                    </a:cubicBezTo>
                    <a:moveTo>
                      <a:pt x="161" y="231"/>
                    </a:moveTo>
                    <a:cubicBezTo>
                      <a:pt x="161" y="251"/>
                      <a:pt x="161" y="251"/>
                      <a:pt x="161" y="251"/>
                    </a:cubicBezTo>
                  </a:path>
                </a:pathLst>
              </a:custGeom>
              <a:noFill/>
              <a:ln w="127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1B0AD51-14E0-4D29-BF83-E9109E3C3DD6}"/>
                </a:ext>
              </a:extLst>
            </p:cNvPr>
            <p:cNvSpPr/>
            <p:nvPr/>
          </p:nvSpPr>
          <p:spPr>
            <a:xfrm>
              <a:off x="10624143" y="4289583"/>
              <a:ext cx="549314" cy="549314"/>
            </a:xfrm>
            <a:custGeom>
              <a:avLst/>
              <a:gdLst>
                <a:gd name="connsiteX0" fmla="*/ 0 w 880665"/>
                <a:gd name="connsiteY0" fmla="*/ 440333 h 880665"/>
                <a:gd name="connsiteX1" fmla="*/ 440333 w 880665"/>
                <a:gd name="connsiteY1" fmla="*/ 0 h 880665"/>
                <a:gd name="connsiteX2" fmla="*/ 880666 w 880665"/>
                <a:gd name="connsiteY2" fmla="*/ 440333 h 880665"/>
                <a:gd name="connsiteX3" fmla="*/ 440333 w 880665"/>
                <a:gd name="connsiteY3" fmla="*/ 880666 h 880665"/>
                <a:gd name="connsiteX4" fmla="*/ 0 w 880665"/>
                <a:gd name="connsiteY4" fmla="*/ 440333 h 88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665" h="880665">
                  <a:moveTo>
                    <a:pt x="0" y="440333"/>
                  </a:moveTo>
                  <a:cubicBezTo>
                    <a:pt x="0" y="197144"/>
                    <a:pt x="197144" y="0"/>
                    <a:pt x="440333" y="0"/>
                  </a:cubicBezTo>
                  <a:cubicBezTo>
                    <a:pt x="683522" y="0"/>
                    <a:pt x="880666" y="197144"/>
                    <a:pt x="880666" y="440333"/>
                  </a:cubicBezTo>
                  <a:cubicBezTo>
                    <a:pt x="880666" y="683522"/>
                    <a:pt x="683522" y="880666"/>
                    <a:pt x="440333" y="880666"/>
                  </a:cubicBezTo>
                  <a:cubicBezTo>
                    <a:pt x="197144" y="880666"/>
                    <a:pt x="0" y="683522"/>
                    <a:pt x="0" y="440333"/>
                  </a:cubicBezTo>
                  <a:close/>
                </a:path>
              </a:pathLst>
            </a:custGeom>
            <a:solidFill>
              <a:srgbClr val="004C50"/>
            </a:solidFill>
            <a:ln w="6350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95" name="cloud_2" title="Icon of a cloud made of two arrows pointing towards eachother">
              <a:extLst>
                <a:ext uri="{FF2B5EF4-FFF2-40B4-BE49-F238E27FC236}">
                  <a16:creationId xmlns:a16="http://schemas.microsoft.com/office/drawing/2014/main" id="{ECF5909E-B15E-4E31-B609-71210B7EB9B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0726861" y="4461405"/>
              <a:ext cx="343879" cy="205670"/>
            </a:xfrm>
            <a:custGeom>
              <a:avLst/>
              <a:gdLst>
                <a:gd name="T0" fmla="*/ 138 w 349"/>
                <a:gd name="T1" fmla="*/ 181 h 200"/>
                <a:gd name="T2" fmla="*/ 49 w 349"/>
                <a:gd name="T3" fmla="*/ 181 h 200"/>
                <a:gd name="T4" fmla="*/ 0 w 349"/>
                <a:gd name="T5" fmla="*/ 132 h 200"/>
                <a:gd name="T6" fmla="*/ 49 w 349"/>
                <a:gd name="T7" fmla="*/ 84 h 200"/>
                <a:gd name="T8" fmla="*/ 59 w 349"/>
                <a:gd name="T9" fmla="*/ 85 h 200"/>
                <a:gd name="T10" fmla="*/ 148 w 349"/>
                <a:gd name="T11" fmla="*/ 0 h 200"/>
                <a:gd name="T12" fmla="*/ 234 w 349"/>
                <a:gd name="T13" fmla="*/ 68 h 200"/>
                <a:gd name="T14" fmla="*/ 282 w 349"/>
                <a:gd name="T15" fmla="*/ 47 h 200"/>
                <a:gd name="T16" fmla="*/ 349 w 349"/>
                <a:gd name="T17" fmla="*/ 114 h 200"/>
                <a:gd name="T18" fmla="*/ 282 w 349"/>
                <a:gd name="T19" fmla="*/ 180 h 200"/>
                <a:gd name="T20" fmla="*/ 282 w 349"/>
                <a:gd name="T21" fmla="*/ 180 h 200"/>
                <a:gd name="T22" fmla="*/ 206 w 349"/>
                <a:gd name="T23" fmla="*/ 180 h 200"/>
                <a:gd name="T24" fmla="*/ 119 w 349"/>
                <a:gd name="T25" fmla="*/ 200 h 200"/>
                <a:gd name="T26" fmla="*/ 138 w 349"/>
                <a:gd name="T27" fmla="*/ 181 h 200"/>
                <a:gd name="T28" fmla="*/ 119 w 349"/>
                <a:gd name="T29" fmla="*/ 161 h 200"/>
                <a:gd name="T30" fmla="*/ 225 w 349"/>
                <a:gd name="T31" fmla="*/ 161 h 200"/>
                <a:gd name="T32" fmla="*/ 206 w 349"/>
                <a:gd name="T33" fmla="*/ 180 h 200"/>
                <a:gd name="T34" fmla="*/ 225 w 349"/>
                <a:gd name="T3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9" h="200">
                  <a:moveTo>
                    <a:pt x="138" y="181"/>
                  </a:moveTo>
                  <a:cubicBezTo>
                    <a:pt x="49" y="181"/>
                    <a:pt x="49" y="181"/>
                    <a:pt x="49" y="181"/>
                  </a:cubicBezTo>
                  <a:cubicBezTo>
                    <a:pt x="22" y="181"/>
                    <a:pt x="0" y="159"/>
                    <a:pt x="0" y="132"/>
                  </a:cubicBezTo>
                  <a:cubicBezTo>
                    <a:pt x="0" y="105"/>
                    <a:pt x="22" y="84"/>
                    <a:pt x="49" y="84"/>
                  </a:cubicBezTo>
                  <a:cubicBezTo>
                    <a:pt x="52" y="84"/>
                    <a:pt x="56" y="84"/>
                    <a:pt x="59" y="85"/>
                  </a:cubicBezTo>
                  <a:cubicBezTo>
                    <a:pt x="61" y="38"/>
                    <a:pt x="100" y="0"/>
                    <a:pt x="148" y="0"/>
                  </a:cubicBezTo>
                  <a:cubicBezTo>
                    <a:pt x="189" y="0"/>
                    <a:pt x="224" y="29"/>
                    <a:pt x="234" y="68"/>
                  </a:cubicBezTo>
                  <a:cubicBezTo>
                    <a:pt x="246" y="55"/>
                    <a:pt x="263" y="47"/>
                    <a:pt x="282" y="47"/>
                  </a:cubicBezTo>
                  <a:cubicBezTo>
                    <a:pt x="319" y="47"/>
                    <a:pt x="349" y="77"/>
                    <a:pt x="349" y="114"/>
                  </a:cubicBezTo>
                  <a:cubicBezTo>
                    <a:pt x="349" y="151"/>
                    <a:pt x="319" y="180"/>
                    <a:pt x="282" y="180"/>
                  </a:cubicBezTo>
                  <a:cubicBezTo>
                    <a:pt x="282" y="180"/>
                    <a:pt x="282" y="180"/>
                    <a:pt x="282" y="180"/>
                  </a:cubicBezTo>
                  <a:cubicBezTo>
                    <a:pt x="206" y="180"/>
                    <a:pt x="206" y="180"/>
                    <a:pt x="206" y="180"/>
                  </a:cubicBezTo>
                  <a:moveTo>
                    <a:pt x="119" y="200"/>
                  </a:moveTo>
                  <a:cubicBezTo>
                    <a:pt x="138" y="181"/>
                    <a:pt x="138" y="181"/>
                    <a:pt x="138" y="181"/>
                  </a:cubicBezTo>
                  <a:cubicBezTo>
                    <a:pt x="119" y="161"/>
                    <a:pt x="119" y="161"/>
                    <a:pt x="119" y="161"/>
                  </a:cubicBezTo>
                  <a:moveTo>
                    <a:pt x="225" y="161"/>
                  </a:moveTo>
                  <a:cubicBezTo>
                    <a:pt x="206" y="180"/>
                    <a:pt x="206" y="180"/>
                    <a:pt x="206" y="180"/>
                  </a:cubicBezTo>
                  <a:cubicBezTo>
                    <a:pt x="225" y="200"/>
                    <a:pt x="225" y="200"/>
                    <a:pt x="225" y="200"/>
                  </a:cubicBezTo>
                </a:path>
              </a:pathLst>
            </a:custGeom>
            <a:noFill/>
            <a:ln w="12700" cap="sq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6DB78115-6291-45E6-A050-8BD0F23DB0BF}"/>
                </a:ext>
              </a:extLst>
            </p:cNvPr>
            <p:cNvGrpSpPr/>
            <p:nvPr/>
          </p:nvGrpSpPr>
          <p:grpSpPr>
            <a:xfrm>
              <a:off x="9539554" y="5604672"/>
              <a:ext cx="549314" cy="549314"/>
              <a:chOff x="-815053" y="2091732"/>
              <a:chExt cx="618802" cy="618802"/>
            </a:xfrm>
          </p:grpSpPr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65602D46-9F36-47FA-A6B3-46C191732106}"/>
                  </a:ext>
                </a:extLst>
              </p:cNvPr>
              <p:cNvSpPr/>
              <p:nvPr/>
            </p:nvSpPr>
            <p:spPr>
              <a:xfrm>
                <a:off x="-815053" y="2091732"/>
                <a:ext cx="618802" cy="618802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350" cap="flat" cmpd="sng" algn="ctr">
                <a:solidFill>
                  <a:schemeClr val="bg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ot="0" spcFirstLastPara="0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7" name="box" title="Icon of a box">
                <a:extLst>
                  <a:ext uri="{FF2B5EF4-FFF2-40B4-BE49-F238E27FC236}">
                    <a16:creationId xmlns:a16="http://schemas.microsoft.com/office/drawing/2014/main" id="{62DCC2C9-7C8A-486C-859F-9C11A6C638A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-625372" y="2275874"/>
                <a:ext cx="239441" cy="250519"/>
              </a:xfrm>
              <a:custGeom>
                <a:avLst/>
                <a:gdLst>
                  <a:gd name="T0" fmla="*/ 87 w 240"/>
                  <a:gd name="T1" fmla="*/ 0 h 244"/>
                  <a:gd name="T2" fmla="*/ 165 w 240"/>
                  <a:gd name="T3" fmla="*/ 83 h 244"/>
                  <a:gd name="T4" fmla="*/ 198 w 240"/>
                  <a:gd name="T5" fmla="*/ 39 h 244"/>
                  <a:gd name="T6" fmla="*/ 123 w 240"/>
                  <a:gd name="T7" fmla="*/ 39 h 244"/>
                  <a:gd name="T8" fmla="*/ 240 w 240"/>
                  <a:gd name="T9" fmla="*/ 83 h 244"/>
                  <a:gd name="T10" fmla="*/ 80 w 240"/>
                  <a:gd name="T11" fmla="*/ 83 h 244"/>
                  <a:gd name="T12" fmla="*/ 80 w 240"/>
                  <a:gd name="T13" fmla="*/ 244 h 244"/>
                  <a:gd name="T14" fmla="*/ 240 w 240"/>
                  <a:gd name="T15" fmla="*/ 244 h 244"/>
                  <a:gd name="T16" fmla="*/ 240 w 240"/>
                  <a:gd name="T17" fmla="*/ 83 h 244"/>
                  <a:gd name="T18" fmla="*/ 80 w 240"/>
                  <a:gd name="T19" fmla="*/ 173 h 244"/>
                  <a:gd name="T20" fmla="*/ 80 w 240"/>
                  <a:gd name="T21" fmla="*/ 83 h 244"/>
                  <a:gd name="T22" fmla="*/ 0 w 240"/>
                  <a:gd name="T23" fmla="*/ 0 h 244"/>
                  <a:gd name="T24" fmla="*/ 0 w 240"/>
                  <a:gd name="T25" fmla="*/ 137 h 244"/>
                  <a:gd name="T26" fmla="*/ 80 w 240"/>
                  <a:gd name="T27" fmla="*/ 244 h 244"/>
                  <a:gd name="T28" fmla="*/ 80 w 240"/>
                  <a:gd name="T29" fmla="*/ 173 h 244"/>
                  <a:gd name="T30" fmla="*/ 119 w 240"/>
                  <a:gd name="T31" fmla="*/ 0 h 244"/>
                  <a:gd name="T32" fmla="*/ 0 w 240"/>
                  <a:gd name="T33" fmla="*/ 0 h 244"/>
                  <a:gd name="T34" fmla="*/ 80 w 240"/>
                  <a:gd name="T35" fmla="*/ 83 h 244"/>
                  <a:gd name="T36" fmla="*/ 240 w 240"/>
                  <a:gd name="T37" fmla="*/ 83 h 244"/>
                  <a:gd name="T38" fmla="*/ 161 w 240"/>
                  <a:gd name="T39" fmla="*/ 0 h 244"/>
                  <a:gd name="T40" fmla="*/ 119 w 240"/>
                  <a:gd name="T41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0" h="244">
                    <a:moveTo>
                      <a:pt x="87" y="0"/>
                    </a:moveTo>
                    <a:lnTo>
                      <a:pt x="165" y="83"/>
                    </a:lnTo>
                    <a:moveTo>
                      <a:pt x="198" y="39"/>
                    </a:moveTo>
                    <a:lnTo>
                      <a:pt x="123" y="39"/>
                    </a:lnTo>
                    <a:moveTo>
                      <a:pt x="240" y="83"/>
                    </a:moveTo>
                    <a:lnTo>
                      <a:pt x="80" y="83"/>
                    </a:lnTo>
                    <a:lnTo>
                      <a:pt x="80" y="244"/>
                    </a:lnTo>
                    <a:lnTo>
                      <a:pt x="240" y="244"/>
                    </a:lnTo>
                    <a:lnTo>
                      <a:pt x="240" y="83"/>
                    </a:lnTo>
                    <a:moveTo>
                      <a:pt x="80" y="173"/>
                    </a:moveTo>
                    <a:lnTo>
                      <a:pt x="80" y="83"/>
                    </a:lnTo>
                    <a:lnTo>
                      <a:pt x="0" y="0"/>
                    </a:lnTo>
                    <a:lnTo>
                      <a:pt x="0" y="137"/>
                    </a:lnTo>
                    <a:lnTo>
                      <a:pt x="80" y="244"/>
                    </a:lnTo>
                    <a:lnTo>
                      <a:pt x="80" y="173"/>
                    </a:lnTo>
                    <a:moveTo>
                      <a:pt x="119" y="0"/>
                    </a:moveTo>
                    <a:lnTo>
                      <a:pt x="0" y="0"/>
                    </a:lnTo>
                    <a:lnTo>
                      <a:pt x="80" y="83"/>
                    </a:lnTo>
                    <a:lnTo>
                      <a:pt x="240" y="83"/>
                    </a:lnTo>
                    <a:lnTo>
                      <a:pt x="161" y="0"/>
                    </a:lnTo>
                    <a:lnTo>
                      <a:pt x="119" y="0"/>
                    </a:ln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B524B8C7-5786-4D67-AD2E-95783CD8CBA5}"/>
                </a:ext>
              </a:extLst>
            </p:cNvPr>
            <p:cNvGrpSpPr/>
            <p:nvPr/>
          </p:nvGrpSpPr>
          <p:grpSpPr>
            <a:xfrm>
              <a:off x="7798795" y="5969303"/>
              <a:ext cx="549314" cy="549314"/>
              <a:chOff x="5655874" y="5031098"/>
              <a:chExt cx="880254" cy="880254"/>
            </a:xfrm>
          </p:grpSpPr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99A113A6-0687-41A8-95EC-35164534C504}"/>
                  </a:ext>
                </a:extLst>
              </p:cNvPr>
              <p:cNvSpPr/>
              <p:nvPr/>
            </p:nvSpPr>
            <p:spPr>
              <a:xfrm>
                <a:off x="5655874" y="5031098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3100" tIns="153100" rIns="153100" bIns="153100" numCol="1" spcCol="1270" anchor="ctr" anchorCtr="0">
                <a:noAutofit/>
              </a:bodyPr>
              <a:lstStyle/>
              <a:p>
                <a:pPr marL="0" marR="0" lvl="0" indent="0" algn="ctr" defTabSz="8445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4" name="Graphic 34">
                <a:extLst>
                  <a:ext uri="{FF2B5EF4-FFF2-40B4-BE49-F238E27FC236}">
                    <a16:creationId xmlns:a16="http://schemas.microsoft.com/office/drawing/2014/main" id="{810EBD4E-40EB-4501-8037-05BEA800FCCA}"/>
                  </a:ext>
                </a:extLst>
              </p:cNvPr>
              <p:cNvSpPr/>
              <p:nvPr/>
            </p:nvSpPr>
            <p:spPr>
              <a:xfrm>
                <a:off x="5829963" y="5256962"/>
                <a:ext cx="532076" cy="428527"/>
              </a:xfrm>
              <a:custGeom>
                <a:avLst/>
                <a:gdLst>
                  <a:gd name="connsiteX0" fmla="*/ 228716 w 695325"/>
                  <a:gd name="connsiteY0" fmla="*/ 416719 h 514350"/>
                  <a:gd name="connsiteX1" fmla="*/ 81364 w 695325"/>
                  <a:gd name="connsiteY1" fmla="*/ 416719 h 514350"/>
                  <a:gd name="connsiteX2" fmla="*/ 59362 w 695325"/>
                  <a:gd name="connsiteY2" fmla="*/ 414719 h 514350"/>
                  <a:gd name="connsiteX3" fmla="*/ 2593 w 695325"/>
                  <a:gd name="connsiteY3" fmla="*/ 308801 h 514350"/>
                  <a:gd name="connsiteX4" fmla="*/ 84031 w 695325"/>
                  <a:gd name="connsiteY4" fmla="*/ 244412 h 514350"/>
                  <a:gd name="connsiteX5" fmla="*/ 90508 w 695325"/>
                  <a:gd name="connsiteY5" fmla="*/ 246412 h 514350"/>
                  <a:gd name="connsiteX6" fmla="*/ 88603 w 695325"/>
                  <a:gd name="connsiteY6" fmla="*/ 235553 h 514350"/>
                  <a:gd name="connsiteX7" fmla="*/ 100510 w 695325"/>
                  <a:gd name="connsiteY7" fmla="*/ 177165 h 514350"/>
                  <a:gd name="connsiteX8" fmla="*/ 175567 w 695325"/>
                  <a:gd name="connsiteY8" fmla="*/ 126683 h 514350"/>
                  <a:gd name="connsiteX9" fmla="*/ 186520 w 695325"/>
                  <a:gd name="connsiteY9" fmla="*/ 126683 h 514350"/>
                  <a:gd name="connsiteX10" fmla="*/ 186520 w 695325"/>
                  <a:gd name="connsiteY10" fmla="*/ 125730 h 514350"/>
                  <a:gd name="connsiteX11" fmla="*/ 343016 w 695325"/>
                  <a:gd name="connsiteY11" fmla="*/ 0 h 514350"/>
                  <a:gd name="connsiteX12" fmla="*/ 343016 w 695325"/>
                  <a:gd name="connsiteY12" fmla="*/ 0 h 514350"/>
                  <a:gd name="connsiteX13" fmla="*/ 493987 w 695325"/>
                  <a:gd name="connsiteY13" fmla="*/ 108871 h 514350"/>
                  <a:gd name="connsiteX14" fmla="*/ 495797 w 695325"/>
                  <a:gd name="connsiteY14" fmla="*/ 113824 h 514350"/>
                  <a:gd name="connsiteX15" fmla="*/ 508656 w 695325"/>
                  <a:gd name="connsiteY15" fmla="*/ 108871 h 514350"/>
                  <a:gd name="connsiteX16" fmla="*/ 551709 w 695325"/>
                  <a:gd name="connsiteY16" fmla="*/ 101918 h 514350"/>
                  <a:gd name="connsiteX17" fmla="*/ 697251 w 695325"/>
                  <a:gd name="connsiteY17" fmla="*/ 259366 h 514350"/>
                  <a:gd name="connsiteX18" fmla="*/ 566377 w 695325"/>
                  <a:gd name="connsiteY18" fmla="*/ 415766 h 514350"/>
                  <a:gd name="connsiteX19" fmla="*/ 556567 w 695325"/>
                  <a:gd name="connsiteY19" fmla="*/ 416624 h 514350"/>
                  <a:gd name="connsiteX20" fmla="*/ 231288 w 695325"/>
                  <a:gd name="connsiteY20" fmla="*/ 518732 h 514350"/>
                  <a:gd name="connsiteX21" fmla="*/ 556471 w 695325"/>
                  <a:gd name="connsiteY21" fmla="*/ 518732 h 514350"/>
                  <a:gd name="connsiteX22" fmla="*/ 556471 w 695325"/>
                  <a:gd name="connsiteY22" fmla="*/ 160115 h 514350"/>
                  <a:gd name="connsiteX23" fmla="*/ 231288 w 695325"/>
                  <a:gd name="connsiteY23" fmla="*/ 160115 h 514350"/>
                  <a:gd name="connsiteX24" fmla="*/ 231288 w 695325"/>
                  <a:gd name="connsiteY24" fmla="*/ 518732 h 514350"/>
                  <a:gd name="connsiteX25" fmla="*/ 464269 w 695325"/>
                  <a:gd name="connsiteY25" fmla="*/ 268034 h 514350"/>
                  <a:gd name="connsiteX26" fmla="*/ 464269 w 695325"/>
                  <a:gd name="connsiteY26" fmla="*/ 190595 h 514350"/>
                  <a:gd name="connsiteX27" fmla="*/ 262816 w 695325"/>
                  <a:gd name="connsiteY27" fmla="*/ 190595 h 514350"/>
                  <a:gd name="connsiteX28" fmla="*/ 262816 w 695325"/>
                  <a:gd name="connsiteY28" fmla="*/ 447580 h 514350"/>
                  <a:gd name="connsiteX29" fmla="*/ 343683 w 695325"/>
                  <a:gd name="connsiteY29" fmla="*/ 447580 h 514350"/>
                  <a:gd name="connsiteX30" fmla="*/ 305297 w 695325"/>
                  <a:gd name="connsiteY30" fmla="*/ 235077 h 514350"/>
                  <a:gd name="connsiteX31" fmla="*/ 429503 w 695325"/>
                  <a:gd name="connsiteY31" fmla="*/ 235077 h 514350"/>
                  <a:gd name="connsiteX32" fmla="*/ 305297 w 695325"/>
                  <a:gd name="connsiteY32" fmla="*/ 278892 h 514350"/>
                  <a:gd name="connsiteX33" fmla="*/ 381211 w 695325"/>
                  <a:gd name="connsiteY33" fmla="*/ 278892 h 514350"/>
                  <a:gd name="connsiteX34" fmla="*/ 305297 w 695325"/>
                  <a:gd name="connsiteY34" fmla="*/ 322612 h 514350"/>
                  <a:gd name="connsiteX35" fmla="*/ 334158 w 695325"/>
                  <a:gd name="connsiteY35" fmla="*/ 322612 h 514350"/>
                  <a:gd name="connsiteX36" fmla="*/ 305297 w 695325"/>
                  <a:gd name="connsiteY36" fmla="*/ 366332 h 514350"/>
                  <a:gd name="connsiteX37" fmla="*/ 320251 w 695325"/>
                  <a:gd name="connsiteY37" fmla="*/ 366332 h 514350"/>
                  <a:gd name="connsiteX38" fmla="*/ 513323 w 695325"/>
                  <a:gd name="connsiteY38" fmla="*/ 377761 h 514350"/>
                  <a:gd name="connsiteX39" fmla="*/ 433027 w 695325"/>
                  <a:gd name="connsiteY39" fmla="*/ 297466 h 514350"/>
                  <a:gd name="connsiteX40" fmla="*/ 352732 w 695325"/>
                  <a:gd name="connsiteY40" fmla="*/ 377761 h 514350"/>
                  <a:gd name="connsiteX41" fmla="*/ 433027 w 695325"/>
                  <a:gd name="connsiteY41" fmla="*/ 458057 h 514350"/>
                  <a:gd name="connsiteX42" fmla="*/ 513323 w 695325"/>
                  <a:gd name="connsiteY42" fmla="*/ 377761 h 514350"/>
                  <a:gd name="connsiteX43" fmla="*/ 513323 w 695325"/>
                  <a:gd name="connsiteY43" fmla="*/ 377761 h 514350"/>
                  <a:gd name="connsiteX44" fmla="*/ 513323 w 695325"/>
                  <a:gd name="connsiteY44" fmla="*/ 377761 h 514350"/>
                  <a:gd name="connsiteX45" fmla="*/ 513323 w 695325"/>
                  <a:gd name="connsiteY45" fmla="*/ 377761 h 514350"/>
                  <a:gd name="connsiteX46" fmla="*/ 555328 w 695325"/>
                  <a:gd name="connsiteY46" fmla="*/ 517493 h 514350"/>
                  <a:gd name="connsiteX47" fmla="*/ 485320 w 695325"/>
                  <a:gd name="connsiteY47" fmla="*/ 438626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95325" h="514350">
                    <a:moveTo>
                      <a:pt x="228716" y="416719"/>
                    </a:moveTo>
                    <a:cubicBezTo>
                      <a:pt x="218905" y="416719"/>
                      <a:pt x="81364" y="416719"/>
                      <a:pt x="81364" y="416719"/>
                    </a:cubicBezTo>
                    <a:cubicBezTo>
                      <a:pt x="74221" y="416719"/>
                      <a:pt x="64029" y="415766"/>
                      <a:pt x="59362" y="414719"/>
                    </a:cubicBezTo>
                    <a:cubicBezTo>
                      <a:pt x="16309" y="401860"/>
                      <a:pt x="-8361" y="355283"/>
                      <a:pt x="2593" y="308801"/>
                    </a:cubicBezTo>
                    <a:cubicBezTo>
                      <a:pt x="12689" y="268224"/>
                      <a:pt x="47455" y="242507"/>
                      <a:pt x="84031" y="244412"/>
                    </a:cubicBezTo>
                    <a:cubicBezTo>
                      <a:pt x="90508" y="246412"/>
                      <a:pt x="90508" y="246412"/>
                      <a:pt x="90508" y="246412"/>
                    </a:cubicBezTo>
                    <a:cubicBezTo>
                      <a:pt x="88603" y="235553"/>
                      <a:pt x="88603" y="235553"/>
                      <a:pt x="88603" y="235553"/>
                    </a:cubicBezTo>
                    <a:cubicBezTo>
                      <a:pt x="87651" y="215741"/>
                      <a:pt x="91366" y="195929"/>
                      <a:pt x="100510" y="177165"/>
                    </a:cubicBezTo>
                    <a:cubicBezTo>
                      <a:pt x="116988" y="146495"/>
                      <a:pt x="145372" y="128683"/>
                      <a:pt x="175567" y="126683"/>
                    </a:cubicBezTo>
                    <a:cubicBezTo>
                      <a:pt x="186520" y="126683"/>
                      <a:pt x="186520" y="126683"/>
                      <a:pt x="186520" y="126683"/>
                    </a:cubicBezTo>
                    <a:cubicBezTo>
                      <a:pt x="186520" y="125730"/>
                      <a:pt x="186520" y="125730"/>
                      <a:pt x="186520" y="125730"/>
                    </a:cubicBezTo>
                    <a:cubicBezTo>
                      <a:pt x="207571" y="52483"/>
                      <a:pt x="269769" y="0"/>
                      <a:pt x="343016" y="0"/>
                    </a:cubicBezTo>
                    <a:lnTo>
                      <a:pt x="343016" y="0"/>
                    </a:lnTo>
                    <a:cubicBezTo>
                      <a:pt x="410739" y="0"/>
                      <a:pt x="469318" y="45530"/>
                      <a:pt x="493987" y="108871"/>
                    </a:cubicBezTo>
                    <a:cubicBezTo>
                      <a:pt x="495797" y="113824"/>
                      <a:pt x="495797" y="113824"/>
                      <a:pt x="495797" y="113824"/>
                    </a:cubicBezTo>
                    <a:cubicBezTo>
                      <a:pt x="508656" y="108871"/>
                      <a:pt x="508656" y="108871"/>
                      <a:pt x="508656" y="108871"/>
                    </a:cubicBezTo>
                    <a:cubicBezTo>
                      <a:pt x="522372" y="103918"/>
                      <a:pt x="537040" y="101918"/>
                      <a:pt x="551709" y="101918"/>
                    </a:cubicBezTo>
                    <a:cubicBezTo>
                      <a:pt x="632290" y="101918"/>
                      <a:pt x="697251" y="172212"/>
                      <a:pt x="697251" y="259366"/>
                    </a:cubicBezTo>
                    <a:cubicBezTo>
                      <a:pt x="697251" y="340519"/>
                      <a:pt x="639720" y="409194"/>
                      <a:pt x="566377" y="415766"/>
                    </a:cubicBezTo>
                    <a:cubicBezTo>
                      <a:pt x="563520" y="416052"/>
                      <a:pt x="556567" y="416624"/>
                      <a:pt x="556567" y="416624"/>
                    </a:cubicBezTo>
                    <a:moveTo>
                      <a:pt x="231288" y="518732"/>
                    </a:moveTo>
                    <a:lnTo>
                      <a:pt x="556471" y="518732"/>
                    </a:lnTo>
                    <a:lnTo>
                      <a:pt x="556471" y="160115"/>
                    </a:lnTo>
                    <a:lnTo>
                      <a:pt x="231288" y="160115"/>
                    </a:lnTo>
                    <a:lnTo>
                      <a:pt x="231288" y="518732"/>
                    </a:lnTo>
                    <a:close/>
                    <a:moveTo>
                      <a:pt x="464269" y="268034"/>
                    </a:moveTo>
                    <a:lnTo>
                      <a:pt x="464269" y="190595"/>
                    </a:lnTo>
                    <a:lnTo>
                      <a:pt x="262816" y="190595"/>
                    </a:lnTo>
                    <a:lnTo>
                      <a:pt x="262816" y="447580"/>
                    </a:lnTo>
                    <a:lnTo>
                      <a:pt x="343683" y="447580"/>
                    </a:lnTo>
                    <a:moveTo>
                      <a:pt x="305297" y="235077"/>
                    </a:moveTo>
                    <a:lnTo>
                      <a:pt x="429503" y="235077"/>
                    </a:lnTo>
                    <a:moveTo>
                      <a:pt x="305297" y="278892"/>
                    </a:moveTo>
                    <a:lnTo>
                      <a:pt x="381211" y="278892"/>
                    </a:lnTo>
                    <a:moveTo>
                      <a:pt x="305297" y="322612"/>
                    </a:moveTo>
                    <a:lnTo>
                      <a:pt x="334158" y="322612"/>
                    </a:lnTo>
                    <a:moveTo>
                      <a:pt x="305297" y="366332"/>
                    </a:moveTo>
                    <a:lnTo>
                      <a:pt x="320251" y="366332"/>
                    </a:lnTo>
                    <a:moveTo>
                      <a:pt x="513323" y="377761"/>
                    </a:moveTo>
                    <a:cubicBezTo>
                      <a:pt x="513323" y="333375"/>
                      <a:pt x="477414" y="297466"/>
                      <a:pt x="433027" y="297466"/>
                    </a:cubicBezTo>
                    <a:cubicBezTo>
                      <a:pt x="388641" y="297466"/>
                      <a:pt x="352732" y="333375"/>
                      <a:pt x="352732" y="377761"/>
                    </a:cubicBezTo>
                    <a:cubicBezTo>
                      <a:pt x="352732" y="422148"/>
                      <a:pt x="388641" y="458057"/>
                      <a:pt x="433027" y="458057"/>
                    </a:cubicBezTo>
                    <a:cubicBezTo>
                      <a:pt x="477319" y="457962"/>
                      <a:pt x="513323" y="422053"/>
                      <a:pt x="513323" y="377761"/>
                    </a:cubicBezTo>
                    <a:lnTo>
                      <a:pt x="513323" y="377761"/>
                    </a:lnTo>
                    <a:lnTo>
                      <a:pt x="513323" y="377761"/>
                    </a:lnTo>
                    <a:lnTo>
                      <a:pt x="513323" y="377761"/>
                    </a:lnTo>
                    <a:close/>
                    <a:moveTo>
                      <a:pt x="555328" y="517493"/>
                    </a:moveTo>
                    <a:lnTo>
                      <a:pt x="485320" y="438626"/>
                    </a:lnTo>
                  </a:path>
                </a:pathLst>
              </a:custGeom>
              <a:noFill/>
              <a:ln w="12700" cap="sq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1BF5AF1A-CCBD-499D-989F-A7D1149FB54C}"/>
                </a:ext>
              </a:extLst>
            </p:cNvPr>
            <p:cNvGrpSpPr/>
            <p:nvPr/>
          </p:nvGrpSpPr>
          <p:grpSpPr>
            <a:xfrm>
              <a:off x="6172217" y="5173332"/>
              <a:ext cx="549314" cy="549314"/>
              <a:chOff x="4734825" y="4731832"/>
              <a:chExt cx="880254" cy="880254"/>
            </a:xfrm>
            <a:solidFill>
              <a:schemeClr val="accent5"/>
            </a:solidFill>
          </p:grpSpPr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F907A51D-A452-45F9-82D8-277E9C7F0EE4}"/>
                  </a:ext>
                </a:extLst>
              </p:cNvPr>
              <p:cNvSpPr/>
              <p:nvPr/>
            </p:nvSpPr>
            <p:spPr>
              <a:xfrm>
                <a:off x="4734825" y="4731832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3100" tIns="153100" rIns="153100" bIns="153100" numCol="1" spcCol="1270" anchor="ctr" anchorCtr="0">
                <a:noAutofit/>
              </a:bodyPr>
              <a:lstStyle/>
              <a:p>
                <a:pPr marL="0" marR="0" lvl="0" indent="0" algn="ctr" defTabSz="8445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2A1E661F-3252-4F04-B465-2B8130FD21FC}"/>
                  </a:ext>
                </a:extLst>
              </p:cNvPr>
              <p:cNvSpPr/>
              <p:nvPr/>
            </p:nvSpPr>
            <p:spPr>
              <a:xfrm>
                <a:off x="4911559" y="4914574"/>
                <a:ext cx="526786" cy="514770"/>
              </a:xfrm>
              <a:custGeom>
                <a:avLst/>
                <a:gdLst>
                  <a:gd name="connsiteX0" fmla="*/ 142610 w 333375"/>
                  <a:gd name="connsiteY0" fmla="*/ 7355 h 314325"/>
                  <a:gd name="connsiteX1" fmla="*/ 215952 w 333375"/>
                  <a:gd name="connsiteY1" fmla="*/ 54980 h 314325"/>
                  <a:gd name="connsiteX2" fmla="*/ 215952 w 333375"/>
                  <a:gd name="connsiteY2" fmla="*/ 55933 h 314325"/>
                  <a:gd name="connsiteX3" fmla="*/ 216905 w 333375"/>
                  <a:gd name="connsiteY3" fmla="*/ 58790 h 314325"/>
                  <a:gd name="connsiteX4" fmla="*/ 234050 w 333375"/>
                  <a:gd name="connsiteY4" fmla="*/ 55933 h 314325"/>
                  <a:gd name="connsiteX5" fmla="*/ 295010 w 333375"/>
                  <a:gd name="connsiteY5" fmla="*/ 104510 h 314325"/>
                  <a:gd name="connsiteX6" fmla="*/ 295010 w 333375"/>
                  <a:gd name="connsiteY6" fmla="*/ 105463 h 314325"/>
                  <a:gd name="connsiteX7" fmla="*/ 328347 w 333375"/>
                  <a:gd name="connsiteY7" fmla="*/ 146420 h 314325"/>
                  <a:gd name="connsiteX8" fmla="*/ 294057 w 333375"/>
                  <a:gd name="connsiteY8" fmla="*/ 187378 h 314325"/>
                  <a:gd name="connsiteX9" fmla="*/ 293105 w 333375"/>
                  <a:gd name="connsiteY9" fmla="*/ 187378 h 314325"/>
                  <a:gd name="connsiteX10" fmla="*/ 289295 w 333375"/>
                  <a:gd name="connsiteY10" fmla="*/ 189283 h 314325"/>
                  <a:gd name="connsiteX11" fmla="*/ 287390 w 333375"/>
                  <a:gd name="connsiteY11" fmla="*/ 189283 h 314325"/>
                  <a:gd name="connsiteX12" fmla="*/ 68315 w 333375"/>
                  <a:gd name="connsiteY12" fmla="*/ 189283 h 314325"/>
                  <a:gd name="connsiteX13" fmla="*/ 67363 w 333375"/>
                  <a:gd name="connsiteY13" fmla="*/ 189283 h 314325"/>
                  <a:gd name="connsiteX14" fmla="*/ 63552 w 333375"/>
                  <a:gd name="connsiteY14" fmla="*/ 189283 h 314325"/>
                  <a:gd name="connsiteX15" fmla="*/ 63552 w 333375"/>
                  <a:gd name="connsiteY15" fmla="*/ 189283 h 314325"/>
                  <a:gd name="connsiteX16" fmla="*/ 7355 w 333375"/>
                  <a:gd name="connsiteY16" fmla="*/ 127370 h 314325"/>
                  <a:gd name="connsiteX17" fmla="*/ 67363 w 333375"/>
                  <a:gd name="connsiteY17" fmla="*/ 65458 h 314325"/>
                  <a:gd name="connsiteX18" fmla="*/ 70220 w 333375"/>
                  <a:gd name="connsiteY18" fmla="*/ 56885 h 314325"/>
                  <a:gd name="connsiteX19" fmla="*/ 70220 w 333375"/>
                  <a:gd name="connsiteY19" fmla="*/ 55933 h 314325"/>
                  <a:gd name="connsiteX20" fmla="*/ 142610 w 333375"/>
                  <a:gd name="connsiteY20" fmla="*/ 7355 h 314325"/>
                  <a:gd name="connsiteX21" fmla="*/ 142610 w 333375"/>
                  <a:gd name="connsiteY21" fmla="*/ 7355 h 314325"/>
                  <a:gd name="connsiteX22" fmla="*/ 117845 w 333375"/>
                  <a:gd name="connsiteY22" fmla="*/ 205475 h 314325"/>
                  <a:gd name="connsiteX23" fmla="*/ 117845 w 333375"/>
                  <a:gd name="connsiteY23" fmla="*/ 244528 h 314325"/>
                  <a:gd name="connsiteX24" fmla="*/ 101652 w 333375"/>
                  <a:gd name="connsiteY24" fmla="*/ 260720 h 314325"/>
                  <a:gd name="connsiteX25" fmla="*/ 74982 w 333375"/>
                  <a:gd name="connsiteY25" fmla="*/ 260720 h 314325"/>
                  <a:gd name="connsiteX26" fmla="*/ 255005 w 333375"/>
                  <a:gd name="connsiteY26" fmla="*/ 259768 h 314325"/>
                  <a:gd name="connsiteX27" fmla="*/ 228335 w 333375"/>
                  <a:gd name="connsiteY27" fmla="*/ 259768 h 314325"/>
                  <a:gd name="connsiteX28" fmla="*/ 212143 w 333375"/>
                  <a:gd name="connsiteY28" fmla="*/ 243575 h 314325"/>
                  <a:gd name="connsiteX29" fmla="*/ 212143 w 333375"/>
                  <a:gd name="connsiteY29" fmla="*/ 204523 h 314325"/>
                  <a:gd name="connsiteX30" fmla="*/ 168327 w 333375"/>
                  <a:gd name="connsiteY30" fmla="*/ 203570 h 314325"/>
                  <a:gd name="connsiteX31" fmla="*/ 168327 w 333375"/>
                  <a:gd name="connsiteY31" fmla="*/ 279770 h 314325"/>
                  <a:gd name="connsiteX32" fmla="*/ 74030 w 333375"/>
                  <a:gd name="connsiteY32" fmla="*/ 260720 h 314325"/>
                  <a:gd name="connsiteX33" fmla="*/ 57838 w 333375"/>
                  <a:gd name="connsiteY33" fmla="*/ 276913 h 314325"/>
                  <a:gd name="connsiteX34" fmla="*/ 41645 w 333375"/>
                  <a:gd name="connsiteY34" fmla="*/ 260720 h 314325"/>
                  <a:gd name="connsiteX35" fmla="*/ 57838 w 333375"/>
                  <a:gd name="connsiteY35" fmla="*/ 244528 h 314325"/>
                  <a:gd name="connsiteX36" fmla="*/ 74030 w 333375"/>
                  <a:gd name="connsiteY36" fmla="*/ 260720 h 314325"/>
                  <a:gd name="connsiteX37" fmla="*/ 290247 w 333375"/>
                  <a:gd name="connsiteY37" fmla="*/ 260720 h 314325"/>
                  <a:gd name="connsiteX38" fmla="*/ 274055 w 333375"/>
                  <a:gd name="connsiteY38" fmla="*/ 276913 h 314325"/>
                  <a:gd name="connsiteX39" fmla="*/ 257863 w 333375"/>
                  <a:gd name="connsiteY39" fmla="*/ 260720 h 314325"/>
                  <a:gd name="connsiteX40" fmla="*/ 274055 w 333375"/>
                  <a:gd name="connsiteY40" fmla="*/ 244528 h 314325"/>
                  <a:gd name="connsiteX41" fmla="*/ 290247 w 333375"/>
                  <a:gd name="connsiteY41" fmla="*/ 260720 h 314325"/>
                  <a:gd name="connsiteX42" fmla="*/ 186425 w 333375"/>
                  <a:gd name="connsiteY42" fmla="*/ 297868 h 314325"/>
                  <a:gd name="connsiteX43" fmla="*/ 170232 w 333375"/>
                  <a:gd name="connsiteY43" fmla="*/ 314060 h 314325"/>
                  <a:gd name="connsiteX44" fmla="*/ 154040 w 333375"/>
                  <a:gd name="connsiteY44" fmla="*/ 297868 h 314325"/>
                  <a:gd name="connsiteX45" fmla="*/ 170232 w 333375"/>
                  <a:gd name="connsiteY45" fmla="*/ 281675 h 314325"/>
                  <a:gd name="connsiteX46" fmla="*/ 186425 w 333375"/>
                  <a:gd name="connsiteY46" fmla="*/ 297868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333375" h="314325">
                    <a:moveTo>
                      <a:pt x="142610" y="7355"/>
                    </a:moveTo>
                    <a:cubicBezTo>
                      <a:pt x="174995" y="7355"/>
                      <a:pt x="203570" y="26405"/>
                      <a:pt x="215952" y="54980"/>
                    </a:cubicBezTo>
                    <a:cubicBezTo>
                      <a:pt x="215952" y="54980"/>
                      <a:pt x="215952" y="54980"/>
                      <a:pt x="215952" y="55933"/>
                    </a:cubicBezTo>
                    <a:cubicBezTo>
                      <a:pt x="216905" y="58790"/>
                      <a:pt x="216905" y="58790"/>
                      <a:pt x="216905" y="58790"/>
                    </a:cubicBezTo>
                    <a:cubicBezTo>
                      <a:pt x="222620" y="56885"/>
                      <a:pt x="228335" y="55933"/>
                      <a:pt x="234050" y="55933"/>
                    </a:cubicBezTo>
                    <a:cubicBezTo>
                      <a:pt x="263577" y="55933"/>
                      <a:pt x="288343" y="76888"/>
                      <a:pt x="295010" y="104510"/>
                    </a:cubicBezTo>
                    <a:cubicBezTo>
                      <a:pt x="295010" y="104510"/>
                      <a:pt x="295010" y="104510"/>
                      <a:pt x="295010" y="105463"/>
                    </a:cubicBezTo>
                    <a:cubicBezTo>
                      <a:pt x="314060" y="109273"/>
                      <a:pt x="328347" y="126418"/>
                      <a:pt x="328347" y="146420"/>
                    </a:cubicBezTo>
                    <a:cubicBezTo>
                      <a:pt x="328347" y="166423"/>
                      <a:pt x="314060" y="183568"/>
                      <a:pt x="294057" y="187378"/>
                    </a:cubicBezTo>
                    <a:cubicBezTo>
                      <a:pt x="294057" y="187378"/>
                      <a:pt x="294057" y="187378"/>
                      <a:pt x="293105" y="187378"/>
                    </a:cubicBezTo>
                    <a:cubicBezTo>
                      <a:pt x="289295" y="189283"/>
                      <a:pt x="289295" y="189283"/>
                      <a:pt x="289295" y="189283"/>
                    </a:cubicBezTo>
                    <a:cubicBezTo>
                      <a:pt x="288343" y="189283"/>
                      <a:pt x="288343" y="189283"/>
                      <a:pt x="287390" y="189283"/>
                    </a:cubicBezTo>
                    <a:cubicBezTo>
                      <a:pt x="68315" y="189283"/>
                      <a:pt x="68315" y="189283"/>
                      <a:pt x="68315" y="189283"/>
                    </a:cubicBezTo>
                    <a:cubicBezTo>
                      <a:pt x="67363" y="189283"/>
                      <a:pt x="67363" y="189283"/>
                      <a:pt x="67363" y="189283"/>
                    </a:cubicBezTo>
                    <a:cubicBezTo>
                      <a:pt x="63552" y="189283"/>
                      <a:pt x="63552" y="189283"/>
                      <a:pt x="63552" y="189283"/>
                    </a:cubicBezTo>
                    <a:cubicBezTo>
                      <a:pt x="63552" y="189283"/>
                      <a:pt x="63552" y="189283"/>
                      <a:pt x="63552" y="189283"/>
                    </a:cubicBezTo>
                    <a:cubicBezTo>
                      <a:pt x="31168" y="186425"/>
                      <a:pt x="7355" y="159755"/>
                      <a:pt x="7355" y="127370"/>
                    </a:cubicBezTo>
                    <a:cubicBezTo>
                      <a:pt x="7355" y="94033"/>
                      <a:pt x="34025" y="67363"/>
                      <a:pt x="67363" y="65458"/>
                    </a:cubicBezTo>
                    <a:cubicBezTo>
                      <a:pt x="70220" y="56885"/>
                      <a:pt x="70220" y="56885"/>
                      <a:pt x="70220" y="56885"/>
                    </a:cubicBezTo>
                    <a:cubicBezTo>
                      <a:pt x="70220" y="56885"/>
                      <a:pt x="70220" y="55933"/>
                      <a:pt x="70220" y="55933"/>
                    </a:cubicBezTo>
                    <a:cubicBezTo>
                      <a:pt x="81650" y="26405"/>
                      <a:pt x="110225" y="7355"/>
                      <a:pt x="142610" y="7355"/>
                    </a:cubicBezTo>
                    <a:lnTo>
                      <a:pt x="142610" y="7355"/>
                    </a:lnTo>
                    <a:close/>
                    <a:moveTo>
                      <a:pt x="117845" y="205475"/>
                    </a:moveTo>
                    <a:lnTo>
                      <a:pt x="117845" y="244528"/>
                    </a:lnTo>
                    <a:cubicBezTo>
                      <a:pt x="117845" y="253100"/>
                      <a:pt x="110225" y="260720"/>
                      <a:pt x="101652" y="260720"/>
                    </a:cubicBezTo>
                    <a:lnTo>
                      <a:pt x="74982" y="260720"/>
                    </a:lnTo>
                    <a:moveTo>
                      <a:pt x="255005" y="259768"/>
                    </a:moveTo>
                    <a:lnTo>
                      <a:pt x="228335" y="259768"/>
                    </a:lnTo>
                    <a:cubicBezTo>
                      <a:pt x="219763" y="259768"/>
                      <a:pt x="212143" y="252148"/>
                      <a:pt x="212143" y="243575"/>
                    </a:cubicBezTo>
                    <a:lnTo>
                      <a:pt x="212143" y="204523"/>
                    </a:lnTo>
                    <a:moveTo>
                      <a:pt x="168327" y="203570"/>
                    </a:moveTo>
                    <a:lnTo>
                      <a:pt x="168327" y="279770"/>
                    </a:lnTo>
                    <a:moveTo>
                      <a:pt x="74030" y="260720"/>
                    </a:moveTo>
                    <a:cubicBezTo>
                      <a:pt x="74030" y="270245"/>
                      <a:pt x="66410" y="276913"/>
                      <a:pt x="57838" y="276913"/>
                    </a:cubicBezTo>
                    <a:cubicBezTo>
                      <a:pt x="48313" y="276913"/>
                      <a:pt x="41645" y="269293"/>
                      <a:pt x="41645" y="260720"/>
                    </a:cubicBezTo>
                    <a:cubicBezTo>
                      <a:pt x="41645" y="252148"/>
                      <a:pt x="49265" y="244528"/>
                      <a:pt x="57838" y="244528"/>
                    </a:cubicBezTo>
                    <a:cubicBezTo>
                      <a:pt x="66410" y="243575"/>
                      <a:pt x="74030" y="251195"/>
                      <a:pt x="74030" y="260720"/>
                    </a:cubicBezTo>
                    <a:close/>
                    <a:moveTo>
                      <a:pt x="290247" y="260720"/>
                    </a:moveTo>
                    <a:cubicBezTo>
                      <a:pt x="290247" y="270245"/>
                      <a:pt x="282627" y="276913"/>
                      <a:pt x="274055" y="276913"/>
                    </a:cubicBezTo>
                    <a:cubicBezTo>
                      <a:pt x="264530" y="276913"/>
                      <a:pt x="257863" y="269293"/>
                      <a:pt x="257863" y="260720"/>
                    </a:cubicBezTo>
                    <a:cubicBezTo>
                      <a:pt x="257863" y="252148"/>
                      <a:pt x="265482" y="244528"/>
                      <a:pt x="274055" y="244528"/>
                    </a:cubicBezTo>
                    <a:cubicBezTo>
                      <a:pt x="282627" y="243575"/>
                      <a:pt x="290247" y="251195"/>
                      <a:pt x="290247" y="260720"/>
                    </a:cubicBezTo>
                    <a:close/>
                    <a:moveTo>
                      <a:pt x="186425" y="297868"/>
                    </a:moveTo>
                    <a:cubicBezTo>
                      <a:pt x="186425" y="307393"/>
                      <a:pt x="178805" y="314060"/>
                      <a:pt x="170232" y="314060"/>
                    </a:cubicBezTo>
                    <a:cubicBezTo>
                      <a:pt x="161660" y="314060"/>
                      <a:pt x="154040" y="306440"/>
                      <a:pt x="154040" y="297868"/>
                    </a:cubicBezTo>
                    <a:cubicBezTo>
                      <a:pt x="154040" y="288343"/>
                      <a:pt x="161660" y="281675"/>
                      <a:pt x="170232" y="281675"/>
                    </a:cubicBezTo>
                    <a:cubicBezTo>
                      <a:pt x="178805" y="281675"/>
                      <a:pt x="186425" y="288343"/>
                      <a:pt x="186425" y="297868"/>
                    </a:cubicBezTo>
                    <a:close/>
                  </a:path>
                </a:pathLst>
              </a:custGeom>
              <a:grpFill/>
              <a:ln w="127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67838A6A-6687-4CC9-8BC9-A29A07572915}"/>
                </a:ext>
              </a:extLst>
            </p:cNvPr>
            <p:cNvGrpSpPr/>
            <p:nvPr/>
          </p:nvGrpSpPr>
          <p:grpSpPr>
            <a:xfrm>
              <a:off x="5258015" y="3760467"/>
              <a:ext cx="549314" cy="549314"/>
              <a:chOff x="4165587" y="3948342"/>
              <a:chExt cx="880254" cy="880254"/>
            </a:xfrm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FD52E1AC-B204-448F-B620-D92395498915}"/>
                  </a:ext>
                </a:extLst>
              </p:cNvPr>
              <p:cNvSpPr/>
              <p:nvPr/>
            </p:nvSpPr>
            <p:spPr>
              <a:xfrm>
                <a:off x="4165587" y="3948342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3100" tIns="153100" rIns="153100" bIns="153100" numCol="1" spcCol="1270" anchor="ctr" anchorCtr="0">
                <a:noAutofit/>
              </a:bodyPr>
              <a:lstStyle/>
              <a:p>
                <a:pPr marL="0" marR="0" lvl="0" indent="0" algn="ctr" defTabSz="8445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D718004E-1881-46FB-93A8-A42E523BA7A6}"/>
                  </a:ext>
                </a:extLst>
              </p:cNvPr>
              <p:cNvGrpSpPr/>
              <p:nvPr/>
            </p:nvGrpSpPr>
            <p:grpSpPr>
              <a:xfrm>
                <a:off x="4332054" y="4198598"/>
                <a:ext cx="547320" cy="379742"/>
                <a:chOff x="4284840" y="4499830"/>
                <a:chExt cx="382704" cy="265528"/>
              </a:xfrm>
            </p:grpSpPr>
            <p:sp>
              <p:nvSpPr>
                <p:cNvPr id="211" name="Freeform: Shape 210">
                  <a:extLst>
                    <a:ext uri="{FF2B5EF4-FFF2-40B4-BE49-F238E27FC236}">
                      <a16:creationId xmlns:a16="http://schemas.microsoft.com/office/drawing/2014/main" id="{AE296C10-FE24-4499-A6A0-A292951D3B17}"/>
                    </a:ext>
                  </a:extLst>
                </p:cNvPr>
                <p:cNvSpPr/>
                <p:nvPr/>
              </p:nvSpPr>
              <p:spPr>
                <a:xfrm>
                  <a:off x="4284840" y="4522777"/>
                  <a:ext cx="857" cy="1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25" h="9525"/>
                  </a:pathLst>
                </a:custGeom>
                <a:noFill/>
                <a:ln w="12700" cap="sq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212" name="Freeform: Shape 211">
                  <a:extLst>
                    <a:ext uri="{FF2B5EF4-FFF2-40B4-BE49-F238E27FC236}">
                      <a16:creationId xmlns:a16="http://schemas.microsoft.com/office/drawing/2014/main" id="{82A922B6-6CFB-4D6A-A952-BA1F7D8B0422}"/>
                    </a:ext>
                  </a:extLst>
                </p:cNvPr>
                <p:cNvSpPr/>
                <p:nvPr/>
              </p:nvSpPr>
              <p:spPr>
                <a:xfrm>
                  <a:off x="4291492" y="4543741"/>
                  <a:ext cx="155448" cy="152690"/>
                </a:xfrm>
                <a:custGeom>
                  <a:avLst/>
                  <a:gdLst>
                    <a:gd name="connsiteX0" fmla="*/ 1417320 w 1417320"/>
                    <a:gd name="connsiteY0" fmla="*/ 708660 h 1417320"/>
                    <a:gd name="connsiteX1" fmla="*/ 708660 w 1417320"/>
                    <a:gd name="connsiteY1" fmla="*/ 1417320 h 1417320"/>
                    <a:gd name="connsiteX2" fmla="*/ 0 w 1417320"/>
                    <a:gd name="connsiteY2" fmla="*/ 708660 h 1417320"/>
                    <a:gd name="connsiteX3" fmla="*/ 708660 w 1417320"/>
                    <a:gd name="connsiteY3" fmla="*/ 0 h 1417320"/>
                    <a:gd name="connsiteX4" fmla="*/ 1417320 w 1417320"/>
                    <a:gd name="connsiteY4" fmla="*/ 708660 h 14173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17320" h="1417320">
                      <a:moveTo>
                        <a:pt x="1417320" y="708660"/>
                      </a:moveTo>
                      <a:cubicBezTo>
                        <a:pt x="1417320" y="1100042"/>
                        <a:pt x="1100042" y="1417320"/>
                        <a:pt x="708660" y="1417320"/>
                      </a:cubicBezTo>
                      <a:cubicBezTo>
                        <a:pt x="317278" y="1417320"/>
                        <a:pt x="0" y="1100042"/>
                        <a:pt x="0" y="708660"/>
                      </a:cubicBezTo>
                      <a:cubicBezTo>
                        <a:pt x="0" y="317278"/>
                        <a:pt x="317278" y="0"/>
                        <a:pt x="708660" y="0"/>
                      </a:cubicBezTo>
                      <a:cubicBezTo>
                        <a:pt x="1100042" y="0"/>
                        <a:pt x="1417320" y="317278"/>
                        <a:pt x="1417320" y="708660"/>
                      </a:cubicBezTo>
                      <a:close/>
                    </a:path>
                  </a:pathLst>
                </a:custGeom>
                <a:noFill/>
                <a:ln w="12700" cap="sq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213" name="Freeform: Shape 212">
                  <a:extLst>
                    <a:ext uri="{FF2B5EF4-FFF2-40B4-BE49-F238E27FC236}">
                      <a16:creationId xmlns:a16="http://schemas.microsoft.com/office/drawing/2014/main" id="{C48D8660-1518-48BF-969D-65CCB04C03CB}"/>
                    </a:ext>
                  </a:extLst>
                </p:cNvPr>
                <p:cNvSpPr/>
                <p:nvPr/>
              </p:nvSpPr>
              <p:spPr>
                <a:xfrm>
                  <a:off x="4344941" y="4570021"/>
                  <a:ext cx="48550" cy="100131"/>
                </a:xfrm>
                <a:custGeom>
                  <a:avLst/>
                  <a:gdLst>
                    <a:gd name="connsiteX0" fmla="*/ 0 w 539496"/>
                    <a:gd name="connsiteY0" fmla="*/ 742950 h 929449"/>
                    <a:gd name="connsiteX1" fmla="*/ 391382 w 539496"/>
                    <a:gd name="connsiteY1" fmla="*/ 742950 h 929449"/>
                    <a:gd name="connsiteX2" fmla="*/ 539496 w 539496"/>
                    <a:gd name="connsiteY2" fmla="*/ 606362 h 929449"/>
                    <a:gd name="connsiteX3" fmla="*/ 391382 w 539496"/>
                    <a:gd name="connsiteY3" fmla="*/ 469773 h 929449"/>
                    <a:gd name="connsiteX4" fmla="*/ 144589 w 539496"/>
                    <a:gd name="connsiteY4" fmla="*/ 463106 h 929449"/>
                    <a:gd name="connsiteX5" fmla="*/ 0 w 539496"/>
                    <a:gd name="connsiteY5" fmla="*/ 326517 h 929449"/>
                    <a:gd name="connsiteX6" fmla="*/ 144589 w 539496"/>
                    <a:gd name="connsiteY6" fmla="*/ 186595 h 929449"/>
                    <a:gd name="connsiteX7" fmla="*/ 528923 w 539496"/>
                    <a:gd name="connsiteY7" fmla="*/ 186595 h 929449"/>
                    <a:gd name="connsiteX8" fmla="*/ 267938 w 539496"/>
                    <a:gd name="connsiteY8" fmla="*/ 0 h 929449"/>
                    <a:gd name="connsiteX9" fmla="*/ 267938 w 539496"/>
                    <a:gd name="connsiteY9" fmla="*/ 929450 h 9294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39496" h="929449">
                      <a:moveTo>
                        <a:pt x="0" y="742950"/>
                      </a:moveTo>
                      <a:cubicBezTo>
                        <a:pt x="391382" y="742950"/>
                        <a:pt x="391382" y="742950"/>
                        <a:pt x="391382" y="742950"/>
                      </a:cubicBezTo>
                      <a:cubicBezTo>
                        <a:pt x="472440" y="742950"/>
                        <a:pt x="539496" y="682943"/>
                        <a:pt x="539496" y="606362"/>
                      </a:cubicBezTo>
                      <a:cubicBezTo>
                        <a:pt x="539496" y="529781"/>
                        <a:pt x="472535" y="469773"/>
                        <a:pt x="391382" y="469773"/>
                      </a:cubicBezTo>
                      <a:cubicBezTo>
                        <a:pt x="144589" y="463106"/>
                        <a:pt x="144589" y="463106"/>
                        <a:pt x="144589" y="463106"/>
                      </a:cubicBezTo>
                      <a:cubicBezTo>
                        <a:pt x="67056" y="463106"/>
                        <a:pt x="0" y="399764"/>
                        <a:pt x="0" y="326517"/>
                      </a:cubicBezTo>
                      <a:cubicBezTo>
                        <a:pt x="0" y="249936"/>
                        <a:pt x="66961" y="186595"/>
                        <a:pt x="144589" y="186595"/>
                      </a:cubicBezTo>
                      <a:cubicBezTo>
                        <a:pt x="528923" y="186595"/>
                        <a:pt x="528923" y="186595"/>
                        <a:pt x="528923" y="186595"/>
                      </a:cubicBezTo>
                      <a:moveTo>
                        <a:pt x="267938" y="0"/>
                      </a:moveTo>
                      <a:cubicBezTo>
                        <a:pt x="267938" y="929450"/>
                        <a:pt x="267938" y="929450"/>
                        <a:pt x="267938" y="929450"/>
                      </a:cubicBezTo>
                    </a:path>
                  </a:pathLst>
                </a:custGeom>
                <a:noFill/>
                <a:ln w="12700" cap="sq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214" name="Freeform: Shape 213">
                  <a:extLst>
                    <a:ext uri="{FF2B5EF4-FFF2-40B4-BE49-F238E27FC236}">
                      <a16:creationId xmlns:a16="http://schemas.microsoft.com/office/drawing/2014/main" id="{0BE455FC-36F1-43B7-8056-4CD435C32DF7}"/>
                    </a:ext>
                  </a:extLst>
                </p:cNvPr>
                <p:cNvSpPr/>
                <p:nvPr/>
              </p:nvSpPr>
              <p:spPr>
                <a:xfrm>
                  <a:off x="4285269" y="4670726"/>
                  <a:ext cx="106210" cy="94631"/>
                </a:xfrm>
                <a:custGeom>
                  <a:avLst/>
                  <a:gdLst>
                    <a:gd name="connsiteX0" fmla="*/ 251737 w 1180234"/>
                    <a:gd name="connsiteY0" fmla="*/ 0 h 878395"/>
                    <a:gd name="connsiteX1" fmla="*/ 14850 w 1180234"/>
                    <a:gd name="connsiteY1" fmla="*/ 297656 h 878395"/>
                    <a:gd name="connsiteX2" fmla="*/ 338510 w 1180234"/>
                    <a:gd name="connsiteY2" fmla="*/ 869061 h 878395"/>
                    <a:gd name="connsiteX3" fmla="*/ 1180234 w 1180234"/>
                    <a:gd name="connsiteY3" fmla="*/ 878396 h 878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0234" h="878395">
                      <a:moveTo>
                        <a:pt x="251737" y="0"/>
                      </a:moveTo>
                      <a:cubicBezTo>
                        <a:pt x="139533" y="57722"/>
                        <a:pt x="50379" y="162401"/>
                        <a:pt x="14850" y="297656"/>
                      </a:cubicBezTo>
                      <a:cubicBezTo>
                        <a:pt x="-47824" y="548640"/>
                        <a:pt x="93146" y="799624"/>
                        <a:pt x="338510" y="869061"/>
                      </a:cubicBezTo>
                      <a:lnTo>
                        <a:pt x="1180234" y="878396"/>
                      </a:lnTo>
                    </a:path>
                  </a:pathLst>
                </a:custGeom>
                <a:noFill/>
                <a:ln w="12700" cap="sq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215" name="Freeform: Shape 214">
                  <a:extLst>
                    <a:ext uri="{FF2B5EF4-FFF2-40B4-BE49-F238E27FC236}">
                      <a16:creationId xmlns:a16="http://schemas.microsoft.com/office/drawing/2014/main" id="{43A64705-9548-4504-91EA-A95A950816C7}"/>
                    </a:ext>
                  </a:extLst>
                </p:cNvPr>
                <p:cNvSpPr/>
                <p:nvPr/>
              </p:nvSpPr>
              <p:spPr>
                <a:xfrm>
                  <a:off x="4391479" y="4499830"/>
                  <a:ext cx="276065" cy="265528"/>
                </a:xfrm>
                <a:custGeom>
                  <a:avLst/>
                  <a:gdLst>
                    <a:gd name="connsiteX0" fmla="*/ 0 w 2796540"/>
                    <a:gd name="connsiteY0" fmla="*/ 2246852 h 2246852"/>
                    <a:gd name="connsiteX1" fmla="*/ 2050066 w 2796540"/>
                    <a:gd name="connsiteY1" fmla="*/ 2242852 h 2246852"/>
                    <a:gd name="connsiteX2" fmla="*/ 2796540 w 2796540"/>
                    <a:gd name="connsiteY2" fmla="*/ 1399127 h 2246852"/>
                    <a:gd name="connsiteX3" fmla="*/ 1966627 w 2796540"/>
                    <a:gd name="connsiteY3" fmla="*/ 550069 h 2246852"/>
                    <a:gd name="connsiteX4" fmla="*/ 1721263 w 2796540"/>
                    <a:gd name="connsiteY4" fmla="*/ 587407 h 2246852"/>
                    <a:gd name="connsiteX5" fmla="*/ 1648206 w 2796540"/>
                    <a:gd name="connsiteY5" fmla="*/ 614077 h 2246852"/>
                    <a:gd name="connsiteX6" fmla="*/ 1637729 w 2796540"/>
                    <a:gd name="connsiteY6" fmla="*/ 587407 h 2246852"/>
                    <a:gd name="connsiteX7" fmla="*/ 776478 w 2796540"/>
                    <a:gd name="connsiteY7" fmla="*/ 0 h 2246852"/>
                    <a:gd name="connsiteX8" fmla="*/ 54292 w 2796540"/>
                    <a:gd name="connsiteY8" fmla="*/ 352997 h 2246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96540" h="2246852">
                      <a:moveTo>
                        <a:pt x="0" y="2246852"/>
                      </a:moveTo>
                      <a:lnTo>
                        <a:pt x="2050066" y="2242852"/>
                      </a:lnTo>
                      <a:cubicBezTo>
                        <a:pt x="2467642" y="2200085"/>
                        <a:pt x="2796540" y="1836992"/>
                        <a:pt x="2796540" y="1399127"/>
                      </a:cubicBezTo>
                      <a:cubicBezTo>
                        <a:pt x="2796540" y="929164"/>
                        <a:pt x="2425922" y="550069"/>
                        <a:pt x="1966627" y="550069"/>
                      </a:cubicBezTo>
                      <a:cubicBezTo>
                        <a:pt x="1883092" y="550069"/>
                        <a:pt x="1799558" y="560737"/>
                        <a:pt x="1721263" y="587407"/>
                      </a:cubicBezTo>
                      <a:cubicBezTo>
                        <a:pt x="1721263" y="587407"/>
                        <a:pt x="1721263" y="587407"/>
                        <a:pt x="1648206" y="614077"/>
                      </a:cubicBezTo>
                      <a:cubicBezTo>
                        <a:pt x="1648206" y="614077"/>
                        <a:pt x="1648206" y="614077"/>
                        <a:pt x="1637729" y="587407"/>
                      </a:cubicBezTo>
                      <a:cubicBezTo>
                        <a:pt x="1496758" y="245650"/>
                        <a:pt x="1162717" y="0"/>
                        <a:pt x="776478" y="0"/>
                      </a:cubicBezTo>
                      <a:cubicBezTo>
                        <a:pt x="486156" y="0"/>
                        <a:pt x="226123" y="136779"/>
                        <a:pt x="54292" y="352997"/>
                      </a:cubicBezTo>
                    </a:path>
                  </a:pathLst>
                </a:custGeom>
                <a:noFill/>
                <a:ln w="12700" cap="sq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50505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23E55C90-1178-4A91-B66D-A290A37B87C8}"/>
                </a:ext>
              </a:extLst>
            </p:cNvPr>
            <p:cNvGrpSpPr/>
            <p:nvPr/>
          </p:nvGrpSpPr>
          <p:grpSpPr>
            <a:xfrm>
              <a:off x="5498571" y="1980176"/>
              <a:ext cx="549314" cy="549314"/>
              <a:chOff x="4165588" y="2979895"/>
              <a:chExt cx="880254" cy="880254"/>
            </a:xfrm>
            <a:solidFill>
              <a:schemeClr val="accent4"/>
            </a:solidFill>
          </p:grpSpPr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7B510D68-307E-48D5-8492-70BAF079F1A0}"/>
                  </a:ext>
                </a:extLst>
              </p:cNvPr>
              <p:cNvSpPr/>
              <p:nvPr/>
            </p:nvSpPr>
            <p:spPr>
              <a:xfrm>
                <a:off x="4165588" y="2979895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3100" tIns="153100" rIns="153100" bIns="153100" numCol="1" spcCol="1270" anchor="ctr" anchorCtr="0">
                <a:noAutofit/>
              </a:bodyPr>
              <a:lstStyle/>
              <a:p>
                <a:pPr marL="0" marR="0" lvl="0" indent="0" algn="ctr" defTabSz="8445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8" name="Family_EBDA" title="Icon of a family of people">
                <a:extLst>
                  <a:ext uri="{FF2B5EF4-FFF2-40B4-BE49-F238E27FC236}">
                    <a16:creationId xmlns:a16="http://schemas.microsoft.com/office/drawing/2014/main" id="{31944A84-CF4E-418D-867D-ACCC02914EE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391569" y="3219739"/>
                <a:ext cx="428292" cy="400566"/>
              </a:xfrm>
              <a:custGeom>
                <a:avLst/>
                <a:gdLst>
                  <a:gd name="T0" fmla="*/ 1498 w 3740"/>
                  <a:gd name="T1" fmla="*/ 1874 h 3374"/>
                  <a:gd name="T2" fmla="*/ 874 w 3740"/>
                  <a:gd name="T3" fmla="*/ 2498 h 3374"/>
                  <a:gd name="T4" fmla="*/ 250 w 3740"/>
                  <a:gd name="T5" fmla="*/ 1874 h 3374"/>
                  <a:gd name="T6" fmla="*/ 874 w 3740"/>
                  <a:gd name="T7" fmla="*/ 1249 h 3374"/>
                  <a:gd name="T8" fmla="*/ 1498 w 3740"/>
                  <a:gd name="T9" fmla="*/ 1874 h 3374"/>
                  <a:gd name="T10" fmla="*/ 2123 w 3740"/>
                  <a:gd name="T11" fmla="*/ 0 h 3374"/>
                  <a:gd name="T12" fmla="*/ 1498 w 3740"/>
                  <a:gd name="T13" fmla="*/ 625 h 3374"/>
                  <a:gd name="T14" fmla="*/ 2123 w 3740"/>
                  <a:gd name="T15" fmla="*/ 1249 h 3374"/>
                  <a:gd name="T16" fmla="*/ 2747 w 3740"/>
                  <a:gd name="T17" fmla="*/ 625 h 3374"/>
                  <a:gd name="T18" fmla="*/ 2123 w 3740"/>
                  <a:gd name="T19" fmla="*/ 0 h 3374"/>
                  <a:gd name="T20" fmla="*/ 2997 w 3740"/>
                  <a:gd name="T21" fmla="*/ 1726 h 3374"/>
                  <a:gd name="T22" fmla="*/ 2497 w 3740"/>
                  <a:gd name="T23" fmla="*/ 2225 h 3374"/>
                  <a:gd name="T24" fmla="*/ 2997 w 3740"/>
                  <a:gd name="T25" fmla="*/ 2725 h 3374"/>
                  <a:gd name="T26" fmla="*/ 3496 w 3740"/>
                  <a:gd name="T27" fmla="*/ 2225 h 3374"/>
                  <a:gd name="T28" fmla="*/ 2997 w 3740"/>
                  <a:gd name="T29" fmla="*/ 1726 h 3374"/>
                  <a:gd name="T30" fmla="*/ 1748 w 3740"/>
                  <a:gd name="T31" fmla="*/ 3372 h 3374"/>
                  <a:gd name="T32" fmla="*/ 874 w 3740"/>
                  <a:gd name="T33" fmla="*/ 2498 h 3374"/>
                  <a:gd name="T34" fmla="*/ 0 w 3740"/>
                  <a:gd name="T35" fmla="*/ 3372 h 3374"/>
                  <a:gd name="T36" fmla="*/ 2906 w 3740"/>
                  <a:gd name="T37" fmla="*/ 1734 h 3374"/>
                  <a:gd name="T38" fmla="*/ 2123 w 3740"/>
                  <a:gd name="T39" fmla="*/ 1249 h 3374"/>
                  <a:gd name="T40" fmla="*/ 1453 w 3740"/>
                  <a:gd name="T41" fmla="*/ 1561 h 3374"/>
                  <a:gd name="T42" fmla="*/ 3740 w 3740"/>
                  <a:gd name="T43" fmla="*/ 3374 h 3374"/>
                  <a:gd name="T44" fmla="*/ 3740 w 3740"/>
                  <a:gd name="T45" fmla="*/ 3351 h 3374"/>
                  <a:gd name="T46" fmla="*/ 2997 w 3740"/>
                  <a:gd name="T47" fmla="*/ 2725 h 3374"/>
                  <a:gd name="T48" fmla="*/ 2253 w 3740"/>
                  <a:gd name="T49" fmla="*/ 3351 h 3374"/>
                  <a:gd name="T50" fmla="*/ 2253 w 3740"/>
                  <a:gd name="T51" fmla="*/ 3374 h 3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740" h="3374">
                    <a:moveTo>
                      <a:pt x="1498" y="1874"/>
                    </a:moveTo>
                    <a:cubicBezTo>
                      <a:pt x="1498" y="2218"/>
                      <a:pt x="1219" y="2498"/>
                      <a:pt x="874" y="2498"/>
                    </a:cubicBezTo>
                    <a:cubicBezTo>
                      <a:pt x="529" y="2498"/>
                      <a:pt x="250" y="2218"/>
                      <a:pt x="250" y="1874"/>
                    </a:cubicBezTo>
                    <a:cubicBezTo>
                      <a:pt x="250" y="1529"/>
                      <a:pt x="529" y="1249"/>
                      <a:pt x="874" y="1249"/>
                    </a:cubicBezTo>
                    <a:cubicBezTo>
                      <a:pt x="1219" y="1249"/>
                      <a:pt x="1498" y="1529"/>
                      <a:pt x="1498" y="1874"/>
                    </a:cubicBezTo>
                    <a:close/>
                    <a:moveTo>
                      <a:pt x="2123" y="0"/>
                    </a:moveTo>
                    <a:cubicBezTo>
                      <a:pt x="1778" y="0"/>
                      <a:pt x="1498" y="280"/>
                      <a:pt x="1498" y="625"/>
                    </a:cubicBezTo>
                    <a:cubicBezTo>
                      <a:pt x="1498" y="970"/>
                      <a:pt x="1778" y="1249"/>
                      <a:pt x="2123" y="1249"/>
                    </a:cubicBezTo>
                    <a:cubicBezTo>
                      <a:pt x="2468" y="1249"/>
                      <a:pt x="2747" y="970"/>
                      <a:pt x="2747" y="625"/>
                    </a:cubicBezTo>
                    <a:cubicBezTo>
                      <a:pt x="2747" y="280"/>
                      <a:pt x="2468" y="0"/>
                      <a:pt x="2123" y="0"/>
                    </a:cubicBezTo>
                    <a:close/>
                    <a:moveTo>
                      <a:pt x="2997" y="1726"/>
                    </a:moveTo>
                    <a:cubicBezTo>
                      <a:pt x="2721" y="1726"/>
                      <a:pt x="2497" y="1950"/>
                      <a:pt x="2497" y="2225"/>
                    </a:cubicBezTo>
                    <a:cubicBezTo>
                      <a:pt x="2497" y="2501"/>
                      <a:pt x="2721" y="2725"/>
                      <a:pt x="2997" y="2725"/>
                    </a:cubicBezTo>
                    <a:cubicBezTo>
                      <a:pt x="3273" y="2725"/>
                      <a:pt x="3496" y="2501"/>
                      <a:pt x="3496" y="2225"/>
                    </a:cubicBezTo>
                    <a:cubicBezTo>
                      <a:pt x="3496" y="1950"/>
                      <a:pt x="3273" y="1726"/>
                      <a:pt x="2997" y="1726"/>
                    </a:cubicBezTo>
                    <a:close/>
                    <a:moveTo>
                      <a:pt x="1748" y="3372"/>
                    </a:moveTo>
                    <a:cubicBezTo>
                      <a:pt x="1748" y="2889"/>
                      <a:pt x="1357" y="2498"/>
                      <a:pt x="874" y="2498"/>
                    </a:cubicBezTo>
                    <a:cubicBezTo>
                      <a:pt x="391" y="2498"/>
                      <a:pt x="0" y="2889"/>
                      <a:pt x="0" y="3372"/>
                    </a:cubicBezTo>
                    <a:moveTo>
                      <a:pt x="2906" y="1734"/>
                    </a:moveTo>
                    <a:cubicBezTo>
                      <a:pt x="2763" y="1447"/>
                      <a:pt x="2466" y="1249"/>
                      <a:pt x="2123" y="1249"/>
                    </a:cubicBezTo>
                    <a:cubicBezTo>
                      <a:pt x="1854" y="1249"/>
                      <a:pt x="1614" y="1370"/>
                      <a:pt x="1453" y="1561"/>
                    </a:cubicBezTo>
                    <a:moveTo>
                      <a:pt x="3740" y="3374"/>
                    </a:moveTo>
                    <a:cubicBezTo>
                      <a:pt x="3740" y="3351"/>
                      <a:pt x="3740" y="3351"/>
                      <a:pt x="3740" y="3351"/>
                    </a:cubicBezTo>
                    <a:cubicBezTo>
                      <a:pt x="3680" y="2996"/>
                      <a:pt x="3370" y="2725"/>
                      <a:pt x="2997" y="2725"/>
                    </a:cubicBezTo>
                    <a:cubicBezTo>
                      <a:pt x="2624" y="2725"/>
                      <a:pt x="2314" y="2995"/>
                      <a:pt x="2253" y="3351"/>
                    </a:cubicBezTo>
                    <a:cubicBezTo>
                      <a:pt x="2253" y="3374"/>
                      <a:pt x="2253" y="3374"/>
                      <a:pt x="2253" y="3374"/>
                    </a:cubicBezTo>
                  </a:path>
                </a:pathLst>
              </a:custGeom>
              <a:grpFill/>
              <a:ln w="127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80932FA1-C84E-4B8A-9218-B920F1818424}"/>
                </a:ext>
              </a:extLst>
            </p:cNvPr>
            <p:cNvGrpSpPr/>
            <p:nvPr/>
          </p:nvGrpSpPr>
          <p:grpSpPr>
            <a:xfrm>
              <a:off x="6606195" y="710295"/>
              <a:ext cx="549314" cy="549314"/>
              <a:chOff x="4734826" y="2196404"/>
              <a:chExt cx="880254" cy="880254"/>
            </a:xfrm>
          </p:grpSpPr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159D0893-513B-4C1D-B1A2-1B2B63C99950}"/>
                  </a:ext>
                </a:extLst>
              </p:cNvPr>
              <p:cNvSpPr/>
              <p:nvPr/>
            </p:nvSpPr>
            <p:spPr>
              <a:xfrm>
                <a:off x="4734826" y="2196404"/>
                <a:ext cx="880254" cy="880254"/>
              </a:xfrm>
              <a:custGeom>
                <a:avLst/>
                <a:gdLst>
                  <a:gd name="connsiteX0" fmla="*/ 0 w 880665"/>
                  <a:gd name="connsiteY0" fmla="*/ 440333 h 880665"/>
                  <a:gd name="connsiteX1" fmla="*/ 440333 w 880665"/>
                  <a:gd name="connsiteY1" fmla="*/ 0 h 880665"/>
                  <a:gd name="connsiteX2" fmla="*/ 880666 w 880665"/>
                  <a:gd name="connsiteY2" fmla="*/ 440333 h 880665"/>
                  <a:gd name="connsiteX3" fmla="*/ 440333 w 880665"/>
                  <a:gd name="connsiteY3" fmla="*/ 880666 h 880665"/>
                  <a:gd name="connsiteX4" fmla="*/ 0 w 880665"/>
                  <a:gd name="connsiteY4" fmla="*/ 440333 h 88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665" h="880665">
                    <a:moveTo>
                      <a:pt x="0" y="440333"/>
                    </a:moveTo>
                    <a:cubicBezTo>
                      <a:pt x="0" y="197144"/>
                      <a:pt x="197144" y="0"/>
                      <a:pt x="440333" y="0"/>
                    </a:cubicBezTo>
                    <a:cubicBezTo>
                      <a:pt x="683522" y="0"/>
                      <a:pt x="880666" y="197144"/>
                      <a:pt x="880666" y="440333"/>
                    </a:cubicBezTo>
                    <a:cubicBezTo>
                      <a:pt x="880666" y="683522"/>
                      <a:pt x="683522" y="880666"/>
                      <a:pt x="440333" y="880666"/>
                    </a:cubicBezTo>
                    <a:cubicBezTo>
                      <a:pt x="197144" y="880666"/>
                      <a:pt x="0" y="683522"/>
                      <a:pt x="0" y="440333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3100" tIns="153100" rIns="153100" bIns="153100" numCol="1" spcCol="1270" anchor="ctr" anchorCtr="0">
                <a:noAutofit/>
              </a:bodyPr>
              <a:lstStyle/>
              <a:p>
                <a:pPr marL="0" marR="0" lvl="0" indent="0" algn="ctr" defTabSz="8445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1" name="document_6" title="Icon of a document with a padlock in the lower right corner">
                <a:extLst>
                  <a:ext uri="{FF2B5EF4-FFF2-40B4-BE49-F238E27FC236}">
                    <a16:creationId xmlns:a16="http://schemas.microsoft.com/office/drawing/2014/main" id="{5EA24F47-0DE9-4088-A0F5-8CC38C5C0FE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029135" y="2447621"/>
                <a:ext cx="291636" cy="377820"/>
              </a:xfrm>
              <a:custGeom>
                <a:avLst/>
                <a:gdLst>
                  <a:gd name="T0" fmla="*/ 99 w 265"/>
                  <a:gd name="T1" fmla="*/ 332 h 332"/>
                  <a:gd name="T2" fmla="*/ 0 w 265"/>
                  <a:gd name="T3" fmla="*/ 332 h 332"/>
                  <a:gd name="T4" fmla="*/ 0 w 265"/>
                  <a:gd name="T5" fmla="*/ 49 h 332"/>
                  <a:gd name="T6" fmla="*/ 49 w 265"/>
                  <a:gd name="T7" fmla="*/ 0 h 332"/>
                  <a:gd name="T8" fmla="*/ 241 w 265"/>
                  <a:gd name="T9" fmla="*/ 0 h 332"/>
                  <a:gd name="T10" fmla="*/ 241 w 265"/>
                  <a:gd name="T11" fmla="*/ 127 h 332"/>
                  <a:gd name="T12" fmla="*/ 265 w 265"/>
                  <a:gd name="T13" fmla="*/ 219 h 332"/>
                  <a:gd name="T14" fmla="*/ 132 w 265"/>
                  <a:gd name="T15" fmla="*/ 219 h 332"/>
                  <a:gd name="T16" fmla="*/ 132 w 265"/>
                  <a:gd name="T17" fmla="*/ 332 h 332"/>
                  <a:gd name="T18" fmla="*/ 265 w 265"/>
                  <a:gd name="T19" fmla="*/ 332 h 332"/>
                  <a:gd name="T20" fmla="*/ 265 w 265"/>
                  <a:gd name="T21" fmla="*/ 219 h 332"/>
                  <a:gd name="T22" fmla="*/ 245 w 265"/>
                  <a:gd name="T23" fmla="*/ 219 h 332"/>
                  <a:gd name="T24" fmla="*/ 245 w 265"/>
                  <a:gd name="T25" fmla="*/ 198 h 332"/>
                  <a:gd name="T26" fmla="*/ 201 w 265"/>
                  <a:gd name="T27" fmla="*/ 153 h 332"/>
                  <a:gd name="T28" fmla="*/ 157 w 265"/>
                  <a:gd name="T29" fmla="*/ 198 h 332"/>
                  <a:gd name="T30" fmla="*/ 157 w 265"/>
                  <a:gd name="T31" fmla="*/ 219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5" h="332">
                    <a:moveTo>
                      <a:pt x="99" y="332"/>
                    </a:moveTo>
                    <a:cubicBezTo>
                      <a:pt x="0" y="332"/>
                      <a:pt x="0" y="332"/>
                      <a:pt x="0" y="332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41" y="127"/>
                      <a:pt x="241" y="127"/>
                      <a:pt x="241" y="127"/>
                    </a:cubicBezTo>
                    <a:moveTo>
                      <a:pt x="265" y="219"/>
                    </a:moveTo>
                    <a:cubicBezTo>
                      <a:pt x="132" y="219"/>
                      <a:pt x="132" y="219"/>
                      <a:pt x="132" y="219"/>
                    </a:cubicBezTo>
                    <a:cubicBezTo>
                      <a:pt x="132" y="332"/>
                      <a:pt x="132" y="332"/>
                      <a:pt x="132" y="332"/>
                    </a:cubicBezTo>
                    <a:cubicBezTo>
                      <a:pt x="265" y="332"/>
                      <a:pt x="265" y="332"/>
                      <a:pt x="265" y="332"/>
                    </a:cubicBezTo>
                    <a:lnTo>
                      <a:pt x="265" y="219"/>
                    </a:lnTo>
                    <a:close/>
                    <a:moveTo>
                      <a:pt x="245" y="219"/>
                    </a:moveTo>
                    <a:cubicBezTo>
                      <a:pt x="245" y="198"/>
                      <a:pt x="245" y="198"/>
                      <a:pt x="245" y="198"/>
                    </a:cubicBezTo>
                    <a:cubicBezTo>
                      <a:pt x="245" y="173"/>
                      <a:pt x="226" y="153"/>
                      <a:pt x="201" y="153"/>
                    </a:cubicBezTo>
                    <a:cubicBezTo>
                      <a:pt x="177" y="153"/>
                      <a:pt x="157" y="173"/>
                      <a:pt x="157" y="198"/>
                    </a:cubicBezTo>
                    <a:cubicBezTo>
                      <a:pt x="157" y="219"/>
                      <a:pt x="157" y="219"/>
                      <a:pt x="157" y="219"/>
                    </a:cubicBezTo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AD5AA1B-52AB-46A8-85F1-A80592985269}"/>
              </a:ext>
            </a:extLst>
          </p:cNvPr>
          <p:cNvSpPr/>
          <p:nvPr/>
        </p:nvSpPr>
        <p:spPr bwMode="auto">
          <a:xfrm>
            <a:off x="367254" y="523842"/>
            <a:ext cx="2175990" cy="68942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32472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FY20 Solution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</a:b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Assessments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9A349E4-8DC2-4436-ACE8-0B6FF4D18E98}"/>
              </a:ext>
            </a:extLst>
          </p:cNvPr>
          <p:cNvSpPr/>
          <p:nvPr/>
        </p:nvSpPr>
        <p:spPr>
          <a:xfrm>
            <a:off x="212502" y="2391907"/>
            <a:ext cx="2633652" cy="310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3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Segoe UI" pitchFamily="34" charset="0"/>
              </a:rPr>
              <a:t>Solution Assessments </a:t>
            </a:r>
          </a:p>
          <a:p>
            <a:pPr marL="0" marR="0" lvl="0" indent="0" algn="l" defTabSz="9143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Segoe UI" pitchFamily="34" charset="0"/>
              </a:rPr>
              <a:t>Keep the Customer at the Center of our Cloud</a:t>
            </a:r>
          </a:p>
          <a:p>
            <a:pPr marL="0" marR="0" lvl="0" indent="0" algn="l" defTabSz="9143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Segoe UI" pitchFamily="34" charset="0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5661591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2">
            <a:extLst>
              <a:ext uri="{FF2B5EF4-FFF2-40B4-BE49-F238E27FC236}">
                <a16:creationId xmlns:a16="http://schemas.microsoft.com/office/drawing/2014/main" id="{2C5E46D7-6C2A-48A4-AF9C-39BEB8027203}"/>
              </a:ext>
            </a:extLst>
          </p:cNvPr>
          <p:cNvSpPr txBox="1">
            <a:spLocks/>
          </p:cNvSpPr>
          <p:nvPr/>
        </p:nvSpPr>
        <p:spPr>
          <a:xfrm>
            <a:off x="-8484" y="-118161"/>
            <a:ext cx="3097642" cy="6858000"/>
          </a:xfrm>
          <a:prstGeom prst="rect">
            <a:avLst/>
          </a:prstGeom>
          <a:solidFill>
            <a:srgbClr val="203864"/>
          </a:solidFill>
        </p:spPr>
        <p:txBody>
          <a:bodyPr lIns="457200" anchor="ctr"/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705" b="0" kern="1200" cap="none" spc="-100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600" b="0" i="0" u="none" strike="noStrike" kern="1200" cap="none" spc="-10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Segoe U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AD5AA1B-52AB-46A8-85F1-A80592985269}"/>
              </a:ext>
            </a:extLst>
          </p:cNvPr>
          <p:cNvSpPr/>
          <p:nvPr/>
        </p:nvSpPr>
        <p:spPr bwMode="auto">
          <a:xfrm>
            <a:off x="367254" y="523841"/>
            <a:ext cx="2375946" cy="78790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32472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Solution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Assessments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C1996F-1E9D-4308-AA3D-D3C71C82045A}"/>
              </a:ext>
            </a:extLst>
          </p:cNvPr>
          <p:cNvSpPr txBox="1"/>
          <p:nvPr/>
        </p:nvSpPr>
        <p:spPr>
          <a:xfrm>
            <a:off x="3464896" y="292997"/>
            <a:ext cx="75373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Процесс перехода на использование сервисов Azure не прост, он затрагивает всех людей в компании, ее бизнес-процессы и технологии. Прежде чем начать такой проект требуется определить стратегию и сформировать стандарты, разработать план миграции, спрогнозировать затраты на поддержание инфраструктуры в Azure, найти баланс между производительностью и стоимостью, проработать аспекты безопасности, грамотно перенести рабочие нагрузки, повысить квалификацию сотрудников, вовлеченных в поддержку сервисов.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158392-7829-4101-800D-409510346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158" y="2601321"/>
            <a:ext cx="3618067" cy="3861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92999-4BAE-4349-B0BD-EE9DF84352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185" y="2601321"/>
            <a:ext cx="4611955" cy="406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349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F56CCBB496E4C97A1E91BA84CBC21" ma:contentTypeVersion="15" ma:contentTypeDescription="Create a new document." ma:contentTypeScope="" ma:versionID="58bd4ec199db657602643508db067623">
  <xsd:schema xmlns:xsd="http://www.w3.org/2001/XMLSchema" xmlns:xs="http://www.w3.org/2001/XMLSchema" xmlns:p="http://schemas.microsoft.com/office/2006/metadata/properties" xmlns:ns3="4ccd36a2-acc9-490f-b7e8-b2e26ed5cb38" xmlns:ns4="59751b81-e88e-41a3-8c51-c5f85a7df3a8" targetNamespace="http://schemas.microsoft.com/office/2006/metadata/properties" ma:root="true" ma:fieldsID="f7c62e75f6ed061ce01fd6293f4946e4" ns3:_="" ns4:_="">
    <xsd:import namespace="4ccd36a2-acc9-490f-b7e8-b2e26ed5cb38"/>
    <xsd:import namespace="59751b81-e88e-41a3-8c51-c5f85a7df3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d36a2-acc9-490f-b7e8-b2e26ed5cb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description="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51b81-e88e-41a3-8c51-c5f85a7df3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3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ccd36a2-acc9-490f-b7e8-b2e26ed5cb38" xsi:nil="true"/>
  </documentManagement>
</p:properties>
</file>

<file path=customXml/itemProps1.xml><?xml version="1.0" encoding="utf-8"?>
<ds:datastoreItem xmlns:ds="http://schemas.openxmlformats.org/officeDocument/2006/customXml" ds:itemID="{6E4D933E-239B-4BC4-B28A-7195A54F6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d36a2-acc9-490f-b7e8-b2e26ed5cb38"/>
    <ds:schemaRef ds:uri="59751b81-e88e-41a3-8c51-c5f85a7df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ACB12D-0FE0-4DBE-9E98-E32578FDD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911C9C-5EDA-49F0-8DF8-EF6D9835CDBB}">
  <ds:schemaRefs>
    <ds:schemaRef ds:uri="http://schemas.microsoft.com/office/2006/metadata/properties"/>
    <ds:schemaRef ds:uri="4ccd36a2-acc9-490f-b7e8-b2e26ed5cb38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9751b81-e88e-41a3-8c51-c5f85a7df3a8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4125</TotalTime>
  <Words>401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Svetlana Prikhodko</dc:creator>
  <cp:lastModifiedBy>Rufat Azizov</cp:lastModifiedBy>
  <cp:revision>3</cp:revision>
  <dcterms:created xsi:type="dcterms:W3CDTF">2020-06-17T15:26:30Z</dcterms:created>
  <dcterms:modified xsi:type="dcterms:W3CDTF">2020-06-26T05:00:23Z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2020-06-17T16:12:57Z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f9d7c33f-1b8d-4345-bd52-49e4e7eac20a</vt:lpwstr>
  </property>
  <property fmtid="{D5CDD505-2E9C-101B-9397-08002B2CF9AE}" pid="8" name="MSIP_Label_f42aa342-8706-4288-bd11-ebb85995028c_ContentBits">
    <vt:lpwstr>0</vt:lpwstr>
  </property>
  <property fmtid="{D5CDD505-2E9C-101B-9397-08002B2CF9AE}" pid="9" name="ContentTypeId">
    <vt:lpwstr>0x01010009EF56CCBB496E4C97A1E91BA84CBC21</vt:lpwstr>
  </property>
</Properties>
</file>